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9"/>
  </p:notesMasterIdLst>
  <p:sldIdLst>
    <p:sldId id="256" r:id="rId2"/>
    <p:sldId id="338" r:id="rId3"/>
    <p:sldId id="377" r:id="rId4"/>
    <p:sldId id="371" r:id="rId5"/>
    <p:sldId id="372" r:id="rId6"/>
    <p:sldId id="376" r:id="rId7"/>
    <p:sldId id="369" r:id="rId8"/>
    <p:sldId id="340" r:id="rId9"/>
    <p:sldId id="314" r:id="rId10"/>
    <p:sldId id="364" r:id="rId11"/>
    <p:sldId id="330" r:id="rId12"/>
    <p:sldId id="365" r:id="rId13"/>
    <p:sldId id="366" r:id="rId14"/>
    <p:sldId id="318" r:id="rId15"/>
    <p:sldId id="380" r:id="rId16"/>
    <p:sldId id="313" r:id="rId17"/>
    <p:sldId id="347" r:id="rId18"/>
    <p:sldId id="367" r:id="rId19"/>
    <p:sldId id="349" r:id="rId20"/>
    <p:sldId id="321" r:id="rId21"/>
    <p:sldId id="351" r:id="rId22"/>
    <p:sldId id="322" r:id="rId23"/>
    <p:sldId id="379" r:id="rId24"/>
    <p:sldId id="361" r:id="rId25"/>
    <p:sldId id="360" r:id="rId26"/>
    <p:sldId id="368" r:id="rId27"/>
    <p:sldId id="324" r:id="rId28"/>
    <p:sldId id="359" r:id="rId29"/>
    <p:sldId id="378" r:id="rId30"/>
    <p:sldId id="356" r:id="rId31"/>
    <p:sldId id="375" r:id="rId32"/>
    <p:sldId id="373" r:id="rId33"/>
    <p:sldId id="374" r:id="rId34"/>
    <p:sldId id="370" r:id="rId35"/>
    <p:sldId id="325" r:id="rId36"/>
    <p:sldId id="331" r:id="rId37"/>
    <p:sldId id="332" r:id="rId38"/>
  </p:sldIdLst>
  <p:sldSz cx="9144000" cy="5143500" type="screen16x9"/>
  <p:notesSz cx="6858000" cy="9144000"/>
  <p:embeddedFontLst>
    <p:embeddedFont>
      <p:font typeface="Cambria Math" panose="02040503050406030204" pitchFamily="18" charset="0"/>
      <p:regular r:id="rId40"/>
    </p:embeddedFont>
    <p:embeddedFont>
      <p:font typeface="Nunito" pitchFamily="2" charset="0"/>
      <p:regular r:id="rId41"/>
      <p:bold r:id="rId42"/>
      <p:italic r:id="rId43"/>
      <p:boldItalic r:id="rId44"/>
    </p:embeddedFont>
    <p:embeddedFont>
      <p:font typeface="Skranji" panose="020B0604020202020204" charset="0"/>
      <p:regular r:id="rId45"/>
      <p:bold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C1"/>
    <a:srgbClr val="FFDCDC"/>
    <a:srgbClr val="C9F2D2"/>
    <a:srgbClr val="C1EFFF"/>
    <a:srgbClr val="13A37B"/>
    <a:srgbClr val="EBF6DE"/>
    <a:srgbClr val="B28B28"/>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51CCD7-6647-4646-80C3-9C5CCC59A1C5}" v="817" dt="2025-10-27T13:28:37.774"/>
  </p1510:revLst>
</p1510:revInfo>
</file>

<file path=ppt/tableStyles.xml><?xml version="1.0" encoding="utf-8"?>
<a:tblStyleLst xmlns:a="http://schemas.openxmlformats.org/drawingml/2006/main" def="{62C07701-BF52-477F-A83A-4EF1272387A5}">
  <a:tblStyle styleId="{62C07701-BF52-477F-A83A-4EF1272387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922" autoAdjust="0"/>
  </p:normalViewPr>
  <p:slideViewPr>
    <p:cSldViewPr snapToGrid="0">
      <p:cViewPr varScale="1">
        <p:scale>
          <a:sx n="94" d="100"/>
          <a:sy n="94" d="100"/>
        </p:scale>
        <p:origin x="882" y="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jpeg>
</file>

<file path=ppt/media/image2.png>
</file>

<file path=ppt/media/image20.png>
</file>

<file path=ppt/media/image21.jpeg>
</file>

<file path=ppt/media/image22.jpeg>
</file>

<file path=ppt/media/image23.png>
</file>

<file path=ppt/media/image24.sv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gif>
</file>

<file path=ppt/media/image33.gif>
</file>

<file path=ppt/media/image34.gif>
</file>

<file path=ppt/media/image35.png>
</file>

<file path=ppt/media/image36.gif>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gif>
</file>

<file path=ppt/media/image5.png>
</file>

<file path=ppt/media/image50.gif>
</file>

<file path=ppt/media/image51.png>
</file>

<file path=ppt/media/image52.png>
</file>

<file path=ppt/media/image53.jpe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eg>
</file>

<file path=ppt/media/image67.jpeg>
</file>

<file path=ppt/media/image68.jpeg>
</file>

<file path=ppt/media/image69.jpeg>
</file>

<file path=ppt/media/image7.png>
</file>

<file path=ppt/media/image70.jpeg>
</file>

<file path=ppt/media/image71.jpeg>
</file>

<file path=ppt/media/image72.png>
</file>

<file path=ppt/media/image73.png>
</file>

<file path=ppt/media/image74.jpeg>
</file>

<file path=ppt/media/image75.jpeg>
</file>

<file path=ppt/media/image8.jpe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Good morning everyone, </a:t>
            </a:r>
          </a:p>
          <a:p>
            <a:pPr marL="0" lvl="0" indent="0" algn="l" rtl="0">
              <a:spcBef>
                <a:spcPts val="0"/>
              </a:spcBef>
              <a:spcAft>
                <a:spcPts val="0"/>
              </a:spcAft>
              <a:buNone/>
            </a:pPr>
            <a:r>
              <a:rPr lang="en-US" dirty="0"/>
              <a:t>I am </a:t>
            </a:r>
            <a:r>
              <a:rPr lang="en" dirty="0">
                <a:solidFill>
                  <a:srgbClr val="2A2A2A"/>
                </a:solidFill>
              </a:rPr>
              <a:t>YIU Cheuk Tung, and you can call me Shadow.</a:t>
            </a:r>
          </a:p>
          <a:p>
            <a:pPr marL="0" lvl="0" indent="0" algn="l" rtl="0">
              <a:spcBef>
                <a:spcPts val="0"/>
              </a:spcBef>
              <a:spcAft>
                <a:spcPts val="0"/>
              </a:spcAft>
              <a:buNone/>
            </a:pPr>
            <a:r>
              <a:rPr lang="en" dirty="0">
                <a:solidFill>
                  <a:srgbClr val="2A2A2A"/>
                </a:solidFill>
              </a:rPr>
              <a:t>Beside me is my lab mate, Dicaprio.</a:t>
            </a:r>
          </a:p>
          <a:p>
            <a:pPr marL="0" lvl="0" indent="0" algn="l" rtl="0">
              <a:spcBef>
                <a:spcPts val="0"/>
              </a:spcBef>
              <a:spcAft>
                <a:spcPts val="0"/>
              </a:spcAft>
              <a:buNone/>
            </a:pPr>
            <a:r>
              <a:rPr lang="en" dirty="0">
                <a:solidFill>
                  <a:srgbClr val="2A2A2A"/>
                </a:solidFill>
              </a:rPr>
              <a:t>We are from The Hong Kong University of Science and Technology. </a:t>
            </a:r>
          </a:p>
          <a:p>
            <a:pPr marL="0" lvl="0" indent="0" algn="l" rtl="0">
              <a:spcBef>
                <a:spcPts val="0"/>
              </a:spcBef>
              <a:spcAft>
                <a:spcPts val="0"/>
              </a:spcAft>
              <a:buNone/>
            </a:pPr>
            <a:endParaRPr lang="en-US" dirty="0">
              <a:solidFill>
                <a:srgbClr val="2A2A2A"/>
              </a:solidFill>
            </a:endParaRPr>
          </a:p>
          <a:p>
            <a:pPr marL="0" lvl="0" indent="0" algn="l" rtl="0">
              <a:spcBef>
                <a:spcPts val="0"/>
              </a:spcBef>
              <a:spcAft>
                <a:spcPts val="0"/>
              </a:spcAft>
              <a:buNone/>
            </a:pPr>
            <a:r>
              <a:rPr lang="en-US" dirty="0">
                <a:solidFill>
                  <a:srgbClr val="2A2A2A"/>
                </a:solidFill>
              </a:rPr>
              <a:t>Today, We will present our paper on </a:t>
            </a:r>
          </a:p>
          <a:p>
            <a:pPr marL="0" lvl="0" indent="0" algn="l" rtl="0">
              <a:spcBef>
                <a:spcPts val="0"/>
              </a:spcBef>
              <a:spcAft>
                <a:spcPts val="0"/>
              </a:spcAft>
              <a:buNone/>
            </a:pPr>
            <a:r>
              <a:rPr lang="en-US" dirty="0">
                <a:solidFill>
                  <a:srgbClr val="2A2A2A"/>
                </a:solidFill>
              </a:rPr>
              <a:t>“Advanced 3D Path Planning for Robotic Calligraphy Based on LLM-Driven Text Prompts”</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34EF73AB-4F23-5247-0076-B7EE72335259}"/>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5D79A5F6-8139-1C43-BE00-D5AFE964DA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F252026A-44FF-D65E-B353-2391C529C4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I will talk about the LLM part in detail first.</a:t>
            </a:r>
            <a:endParaRPr dirty="0"/>
          </a:p>
        </p:txBody>
      </p:sp>
    </p:spTree>
    <p:extLst>
      <p:ext uri="{BB962C8B-B14F-4D97-AF65-F5344CB8AC3E}">
        <p14:creationId xmlns:p14="http://schemas.microsoft.com/office/powerpoint/2010/main" val="2878574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altLang="zh-CN" dirty="0"/>
              <a:t>This is a part of the UI that controls the robotic arm. We asks the users to input a specific topic or a festival. Then, the ChatGPT API would help us think of some relevant Fai Chu,  or we can call it Chinese idioms. As ChatGPT’s output is non-deterministic, the Chinese characters it outputs are relatively random each time. So, our robotic arm needs to handle all possible Chinese characters. </a:t>
            </a:r>
            <a:endParaRPr lang="en-US" dirty="0"/>
          </a:p>
        </p:txBody>
      </p:sp>
    </p:spTree>
    <p:extLst>
      <p:ext uri="{BB962C8B-B14F-4D97-AF65-F5344CB8AC3E}">
        <p14:creationId xmlns:p14="http://schemas.microsoft.com/office/powerpoint/2010/main" val="2023678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69A95-3075-7E54-71D7-5173D1482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7A5842-1941-0953-C90C-466464F16DA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6A78CF8-1CC1-9DBF-92EF-8D3B4EE0174F}"/>
              </a:ext>
            </a:extLst>
          </p:cNvPr>
          <p:cNvSpPr>
            <a:spLocks noGrp="1"/>
          </p:cNvSpPr>
          <p:nvPr>
            <p:ph type="body" idx="1"/>
          </p:nvPr>
        </p:nvSpPr>
        <p:spPr/>
        <p:txBody>
          <a:bodyPr/>
          <a:lstStyle/>
          <a:p>
            <a:pPr marL="158750" indent="0">
              <a:buNone/>
            </a:pPr>
            <a:r>
              <a:rPr lang="en-US" altLang="zh-CN" dirty="0"/>
              <a:t>This ChatGPT feature is supported by HKUST OpenAI API services that is available to all HKUST students. The easy and free access of ChatGPT and other </a:t>
            </a:r>
            <a:r>
              <a:rPr lang="en-US" altLang="zh-CN" dirty="0" err="1"/>
              <a:t>genAI</a:t>
            </a:r>
            <a:r>
              <a:rPr lang="en-US" altLang="zh-CN" dirty="0"/>
              <a:t> empowers students like me to build innovative solutions with AI and to gain valuable experience.</a:t>
            </a:r>
          </a:p>
        </p:txBody>
      </p:sp>
    </p:spTree>
    <p:extLst>
      <p:ext uri="{BB962C8B-B14F-4D97-AF65-F5344CB8AC3E}">
        <p14:creationId xmlns:p14="http://schemas.microsoft.com/office/powerpoint/2010/main" val="1379515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DDF761EB-D652-7865-5A2E-818AA008DD6C}"/>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11232CDD-50B9-C68F-9D8C-05633F2D6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69D41E90-E653-CCA4-514D-B3F6930450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next part is to convert the Chinese characters into control points</a:t>
            </a:r>
            <a:endParaRPr dirty="0"/>
          </a:p>
        </p:txBody>
      </p:sp>
    </p:spTree>
    <p:extLst>
      <p:ext uri="{BB962C8B-B14F-4D97-AF65-F5344CB8AC3E}">
        <p14:creationId xmlns:p14="http://schemas.microsoft.com/office/powerpoint/2010/main" val="1582467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fetch the 2D control points of the chosen Chinese characters from an open-source dataset called Make Me a Hanzi. This dataset contains more than 9000 most common simplified and traditional Chinese characters so it can handle all different characters generated by ChatGPT. T</a:t>
            </a:r>
          </a:p>
        </p:txBody>
      </p:sp>
    </p:spTree>
    <p:extLst>
      <p:ext uri="{BB962C8B-B14F-4D97-AF65-F5344CB8AC3E}">
        <p14:creationId xmlns:p14="http://schemas.microsoft.com/office/powerpoint/2010/main" val="1698946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A4A6C-F491-12C6-78DC-84DA84166F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83C069-C434-4917-3ED8-5624D853775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674A9FB-2974-E39F-BF94-4673427251C3}"/>
              </a:ext>
            </a:extLst>
          </p:cNvPr>
          <p:cNvSpPr>
            <a:spLocks noGrp="1"/>
          </p:cNvSpPr>
          <p:nvPr>
            <p:ph type="body" idx="1"/>
          </p:nvPr>
        </p:nvSpPr>
        <p:spPr/>
        <p:txBody>
          <a:bodyPr/>
          <a:lstStyle/>
          <a:p>
            <a:pPr marL="158750" indent="0">
              <a:buNone/>
            </a:pPr>
            <a:r>
              <a:rPr lang="en-US" dirty="0"/>
              <a:t>This dataset contains the red control points that are listed in stroke order. So, we can follow the order of different red control points to write the Chinese characters. It also has the </a:t>
            </a:r>
            <a:r>
              <a:rPr lang="en-US" dirty="0" err="1"/>
              <a:t>svg</a:t>
            </a:r>
            <a:r>
              <a:rPr lang="en-US" dirty="0"/>
              <a:t> paths of the </a:t>
            </a:r>
            <a:r>
              <a:rPr lang="en-US" altLang="zh-CN" dirty="0"/>
              <a:t>black</a:t>
            </a:r>
            <a:r>
              <a:rPr lang="en-US" dirty="0"/>
              <a:t> boundary of the characters so we know what our character should looks like after we write it using the calligraphy brush.</a:t>
            </a:r>
          </a:p>
        </p:txBody>
      </p:sp>
    </p:spTree>
    <p:extLst>
      <p:ext uri="{BB962C8B-B14F-4D97-AF65-F5344CB8AC3E}">
        <p14:creationId xmlns:p14="http://schemas.microsoft.com/office/powerpoint/2010/main" val="1004089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a:extLst>
            <a:ext uri="{FF2B5EF4-FFF2-40B4-BE49-F238E27FC236}">
              <a16:creationId xmlns:a16="http://schemas.microsoft.com/office/drawing/2014/main" id="{58846125-5303-195F-7F86-A04028639490}"/>
            </a:ext>
          </a:extLst>
        </p:cNvPr>
        <p:cNvGrpSpPr/>
        <p:nvPr/>
      </p:nvGrpSpPr>
      <p:grpSpPr>
        <a:xfrm>
          <a:off x="0" y="0"/>
          <a:ext cx="0" cy="0"/>
          <a:chOff x="0" y="0"/>
          <a:chExt cx="0" cy="0"/>
        </a:xfrm>
      </p:grpSpPr>
      <p:sp>
        <p:nvSpPr>
          <p:cNvPr id="743" name="Google Shape;743;g17dc6e7b1ac_0_417:notes">
            <a:extLst>
              <a:ext uri="{FF2B5EF4-FFF2-40B4-BE49-F238E27FC236}">
                <a16:creationId xmlns:a16="http://schemas.microsoft.com/office/drawing/2014/main" id="{867EA490-DD03-D85C-DF40-6C6B83DD92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7dc6e7b1ac_0_417:notes">
            <a:extLst>
              <a:ext uri="{FF2B5EF4-FFF2-40B4-BE49-F238E27FC236}">
                <a16:creationId xmlns:a16="http://schemas.microsoft.com/office/drawing/2014/main" id="{CCD2343F-D348-9B3E-7252-48FA7DA09C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might ask, Why is it 3D Path Planning when we are writing on a 2D paper using 2D control points? It is because if we draw a line with the Chinese Calligraphy brush lifted high in the air barely touching the paper, the line it draws would be thin. But If we press the brush onto the paper, the stroke would be thick. So, the height of the brush (which is the z-axis of the 3D plane) affects the thickness of the brush strokes it writes. So, we propose the following method to control the thickness of the strokes to make robot calligraphy a much simpler task.</a:t>
            </a:r>
            <a:endParaRPr dirty="0"/>
          </a:p>
        </p:txBody>
      </p:sp>
    </p:spTree>
    <p:extLst>
      <p:ext uri="{BB962C8B-B14F-4D97-AF65-F5344CB8AC3E}">
        <p14:creationId xmlns:p14="http://schemas.microsoft.com/office/powerpoint/2010/main" val="3256405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858EE-7AEF-3CDD-7D4C-24F9802E65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A60361-82C6-9C69-94A6-214B0D85467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5486563-6084-A9B3-BE87-C0456154302E}"/>
              </a:ext>
            </a:extLst>
          </p:cNvPr>
          <p:cNvSpPr>
            <a:spLocks noGrp="1"/>
          </p:cNvSpPr>
          <p:nvPr>
            <p:ph type="body" idx="1"/>
          </p:nvPr>
        </p:nvSpPr>
        <p:spPr/>
        <p:txBody>
          <a:bodyPr/>
          <a:lstStyle/>
          <a:p>
            <a:pPr marL="158750" indent="0">
              <a:buNone/>
            </a:pPr>
            <a:r>
              <a:rPr lang="en-US" dirty="0"/>
              <a:t>So, for each red 2D control points we fetched from the dataset, we run a largest fitting circle algorithm until it touches the black boundary. The size of these circles represent the stroke thickness at that specific control point. As stroke thickness correlates to the height of the brush. So, we can calculate the z-axis of the control points using the radius of the largest fitting circles. We calculates the Z coordinates using this simple linear equation.</a:t>
            </a:r>
          </a:p>
        </p:txBody>
      </p:sp>
    </p:spTree>
    <p:extLst>
      <p:ext uri="{BB962C8B-B14F-4D97-AF65-F5344CB8AC3E}">
        <p14:creationId xmlns:p14="http://schemas.microsoft.com/office/powerpoint/2010/main" val="26130263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BC6EC236-15BE-3EC3-B9A6-1FC62F9B2590}"/>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205B9D32-D924-FDC8-1C26-03643C92B0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18541266-52D0-3756-A274-D2B2FC7389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the Z-coordinates added to each 2D control points, we can connect these 3D control points together into a smooth trajectory for the robotic arm to run.</a:t>
            </a:r>
            <a:endParaRPr dirty="0"/>
          </a:p>
        </p:txBody>
      </p:sp>
    </p:spTree>
    <p:extLst>
      <p:ext uri="{BB962C8B-B14F-4D97-AF65-F5344CB8AC3E}">
        <p14:creationId xmlns:p14="http://schemas.microsoft.com/office/powerpoint/2010/main" val="2434833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70C92573-17E8-8D84-4E53-F65B1BE9A26C}"/>
            </a:ext>
          </a:extLst>
        </p:cNvPr>
        <p:cNvGrpSpPr/>
        <p:nvPr/>
      </p:nvGrpSpPr>
      <p:grpSpPr>
        <a:xfrm>
          <a:off x="0" y="0"/>
          <a:ext cx="0" cy="0"/>
          <a:chOff x="0" y="0"/>
          <a:chExt cx="0" cy="0"/>
        </a:xfrm>
      </p:grpSpPr>
      <p:sp>
        <p:nvSpPr>
          <p:cNvPr id="402" name="Google Shape;402;g17c47c4abe0_0_110:notes">
            <a:extLst>
              <a:ext uri="{FF2B5EF4-FFF2-40B4-BE49-F238E27FC236}">
                <a16:creationId xmlns:a16="http://schemas.microsoft.com/office/drawing/2014/main" id="{E64F8342-7F25-F049-1B09-8C5F9998EC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7c47c4abe0_0_110:notes">
            <a:extLst>
              <a:ext uri="{FF2B5EF4-FFF2-40B4-BE49-F238E27FC236}">
                <a16:creationId xmlns:a16="http://schemas.microsoft.com/office/drawing/2014/main" id="{893FFD91-B445-0BF4-1358-A057B894D0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a:t>
            </a:r>
            <a:r>
              <a:rPr lang="en-US" altLang="zh-CN" dirty="0"/>
              <a:t>uses Hermite curve, which is a variant of Bezier curve, to connect 2 control points together. As there are more than 2 control points in a stroke, I tried to use Catmull-Rom Spline to calculate the control velocities v0 and v1 of the Hermite curve to connect multiple Hermite curves together.</a:t>
            </a:r>
            <a:endParaRPr dirty="0"/>
          </a:p>
        </p:txBody>
      </p:sp>
    </p:spTree>
    <p:extLst>
      <p:ext uri="{BB962C8B-B14F-4D97-AF65-F5344CB8AC3E}">
        <p14:creationId xmlns:p14="http://schemas.microsoft.com/office/powerpoint/2010/main" val="2350180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a:extLst>
            <a:ext uri="{FF2B5EF4-FFF2-40B4-BE49-F238E27FC236}">
              <a16:creationId xmlns:a16="http://schemas.microsoft.com/office/drawing/2014/main" id="{950F3CAB-137D-01CD-E44B-04FB823E28D5}"/>
            </a:ext>
          </a:extLst>
        </p:cNvPr>
        <p:cNvGrpSpPr/>
        <p:nvPr/>
      </p:nvGrpSpPr>
      <p:grpSpPr>
        <a:xfrm>
          <a:off x="0" y="0"/>
          <a:ext cx="0" cy="0"/>
          <a:chOff x="0" y="0"/>
          <a:chExt cx="0" cy="0"/>
        </a:xfrm>
      </p:grpSpPr>
      <p:sp>
        <p:nvSpPr>
          <p:cNvPr id="366" name="Google Shape;366;g17c47c4abe0_0_16:notes">
            <a:extLst>
              <a:ext uri="{FF2B5EF4-FFF2-40B4-BE49-F238E27FC236}">
                <a16:creationId xmlns:a16="http://schemas.microsoft.com/office/drawing/2014/main" id="{AC2ED655-4D18-E2A8-692E-7E72FCCDD0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7c47c4abe0_0_16:notes">
            <a:extLst>
              <a:ext uri="{FF2B5EF4-FFF2-40B4-BE49-F238E27FC236}">
                <a16:creationId xmlns:a16="http://schemas.microsoft.com/office/drawing/2014/main" id="{79005893-E7BA-DF34-C2AB-D55D430D8C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HK" sz="1100" b="0" i="0" u="none" strike="noStrike">
                <a:solidFill>
                  <a:srgbClr val="000000"/>
                </a:solidFill>
                <a:effectLst/>
                <a:latin typeface="Arial" panose="020B0604020202020204" pitchFamily="34" charset="0"/>
              </a:rPr>
              <a:t>Here’s the outline of today’s presentation.​</a:t>
            </a:r>
            <a:endParaRPr lang="en-US"/>
          </a:p>
        </p:txBody>
      </p:sp>
    </p:spTree>
    <p:extLst>
      <p:ext uri="{BB962C8B-B14F-4D97-AF65-F5344CB8AC3E}">
        <p14:creationId xmlns:p14="http://schemas.microsoft.com/office/powerpoint/2010/main" val="136874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However, Catmull-Rom Spline creates these strange </a:t>
            </a:r>
            <a:r>
              <a:rPr lang="en-US" altLang="zh-CN" dirty="0"/>
              <a:t>backward movement as the control points are not uniformly spaced.</a:t>
            </a:r>
            <a:endParaRPr lang="en-US" dirty="0"/>
          </a:p>
        </p:txBody>
      </p:sp>
    </p:spTree>
    <p:extLst>
      <p:ext uri="{BB962C8B-B14F-4D97-AF65-F5344CB8AC3E}">
        <p14:creationId xmlns:p14="http://schemas.microsoft.com/office/powerpoint/2010/main" val="6514928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the 3D control points are connected using a modified </a:t>
            </a:r>
            <a:r>
              <a:rPr lang="en-US" dirty="0" err="1"/>
              <a:t>catmull</a:t>
            </a:r>
            <a:r>
              <a:rPr lang="en-US" dirty="0"/>
              <a:t>-rom spline to ensure that the trajectory passes through each and every control points smoothly without sudden change in velocity. This spline only connects the points within a stroke.</a:t>
            </a:r>
          </a:p>
        </p:txBody>
      </p:sp>
    </p:spTree>
    <p:extLst>
      <p:ext uri="{BB962C8B-B14F-4D97-AF65-F5344CB8AC3E}">
        <p14:creationId xmlns:p14="http://schemas.microsoft.com/office/powerpoint/2010/main" val="31384010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After connecting the control points within a stroke, I added these red connecting Hermite curves to control it to lift up the brush and go to the next stroke. Originally, I uses this Hermite curve that directly goes up and down to connect them. However, the sudden change of direction from going horizontally along the paper to vertically up is not smooth. Therefore, I modified the starting velocity vector into this horizontal along the previous movement direction to make it smoothly lift up the brush with G1 continuity.</a:t>
            </a:r>
          </a:p>
        </p:txBody>
      </p:sp>
    </p:spTree>
    <p:extLst>
      <p:ext uri="{BB962C8B-B14F-4D97-AF65-F5344CB8AC3E}">
        <p14:creationId xmlns:p14="http://schemas.microsoft.com/office/powerpoint/2010/main" val="702975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 this is why we need to add these red connecting Hermite Curves to connect multiple strokes together. These red connecting </a:t>
            </a:r>
            <a:r>
              <a:rPr lang="en-US" dirty="0" err="1"/>
              <a:t>hermite</a:t>
            </a:r>
            <a:r>
              <a:rPr lang="en-US" dirty="0"/>
              <a:t> curve not only connects different strokes together, it also handles how we lift the brush up after writing a stroke and how we put the brush down to write the next stroke. This connecting Hermite curve has C1 continuity with the previous </a:t>
            </a:r>
            <a:r>
              <a:rPr lang="en-US" dirty="0" err="1"/>
              <a:t>catmull</a:t>
            </a:r>
            <a:r>
              <a:rPr lang="en-US" dirty="0"/>
              <a:t>-rom spline, ensuring a smooth brush lifting up motion after writing each stroke.</a:t>
            </a:r>
          </a:p>
        </p:txBody>
      </p:sp>
    </p:spTree>
    <p:extLst>
      <p:ext uri="{BB962C8B-B14F-4D97-AF65-F5344CB8AC3E}">
        <p14:creationId xmlns:p14="http://schemas.microsoft.com/office/powerpoint/2010/main" val="8333391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DE2D7-C4F0-6082-CB71-F7DAFD36B6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FB152-1212-4EA9-F3C0-59B0B787447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C6ADE3A-93D6-DB23-E8F2-97625200BECC}"/>
              </a:ext>
            </a:extLst>
          </p:cNvPr>
          <p:cNvSpPr>
            <a:spLocks noGrp="1"/>
          </p:cNvSpPr>
          <p:nvPr>
            <p:ph type="body" idx="1"/>
          </p:nvPr>
        </p:nvSpPr>
        <p:spPr/>
        <p:txBody>
          <a:bodyPr/>
          <a:lstStyle/>
          <a:p>
            <a:pPr marL="158750" indent="0">
              <a:buNone/>
            </a:pPr>
            <a:r>
              <a:rPr lang="en-US" dirty="0"/>
              <a:t>After some testing, I found that the reason why it can’t write complex strokes clearly is because there is an error distance between the brush body and the brush tip. This cause it to move diagonally when it needs to move in a L shape. I thought of a way to correct this error AFTER I submitted my final report so this is not included in the report.</a:t>
            </a:r>
          </a:p>
        </p:txBody>
      </p:sp>
    </p:spTree>
    <p:extLst>
      <p:ext uri="{BB962C8B-B14F-4D97-AF65-F5344CB8AC3E}">
        <p14:creationId xmlns:p14="http://schemas.microsoft.com/office/powerpoint/2010/main" val="24409755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06806-C950-991A-30FB-3C5ECE7E7B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0CF727-7CE5-641F-DE6C-2533AE6D58F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F15F901-A858-CE00-7D63-D1A2EA95EB5F}"/>
              </a:ext>
            </a:extLst>
          </p:cNvPr>
          <p:cNvSpPr>
            <a:spLocks noGrp="1"/>
          </p:cNvSpPr>
          <p:nvPr>
            <p:ph type="body" idx="1"/>
          </p:nvPr>
        </p:nvSpPr>
        <p:spPr/>
        <p:txBody>
          <a:bodyPr/>
          <a:lstStyle/>
          <a:p>
            <a:pPr marL="158750" indent="0">
              <a:buNone/>
            </a:pPr>
            <a:r>
              <a:rPr lang="en-US" dirty="0"/>
              <a:t>So, I shift the original control points in the direction from previous point to current point. So, if it is a straight line, the shifted position is still on the line. But if the line is in L-shaped, it would go a little bit outward to compensate the error.</a:t>
            </a:r>
          </a:p>
        </p:txBody>
      </p:sp>
    </p:spTree>
    <p:extLst>
      <p:ext uri="{BB962C8B-B14F-4D97-AF65-F5344CB8AC3E}">
        <p14:creationId xmlns:p14="http://schemas.microsoft.com/office/powerpoint/2010/main" val="33030536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99FB044C-5586-3F6F-F53B-B85735F77038}"/>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18458B44-42D7-C62C-306C-FDDBCC030A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ADEFA28E-AE57-7323-52EB-FA06E940A7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we computes the trajectory of the characters, we can control the robotic arm to follow the trajectory to write the Chinese calligraphy.</a:t>
            </a:r>
            <a:endParaRPr dirty="0"/>
          </a:p>
        </p:txBody>
      </p:sp>
    </p:spTree>
    <p:extLst>
      <p:ext uri="{BB962C8B-B14F-4D97-AF65-F5344CB8AC3E}">
        <p14:creationId xmlns:p14="http://schemas.microsoft.com/office/powerpoint/2010/main" val="5641389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this is a simple UI that controls the robotic arm</a:t>
            </a:r>
          </a:p>
        </p:txBody>
      </p:sp>
    </p:spTree>
    <p:extLst>
      <p:ext uri="{BB962C8B-B14F-4D97-AF65-F5344CB8AC3E}">
        <p14:creationId xmlns:p14="http://schemas.microsoft.com/office/powerpoint/2010/main" val="2021348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A48D2028-9DBF-44AE-3AC8-233754A954C9}"/>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147D29F8-1C38-E08D-BD06-68BC8E3FDB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3075BBCD-6EC1-2A4C-C0D7-A51AC4140E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show the results of our Chinese calligraphy robotic arm.</a:t>
            </a:r>
            <a:endParaRPr dirty="0"/>
          </a:p>
        </p:txBody>
      </p:sp>
    </p:spTree>
    <p:extLst>
      <p:ext uri="{BB962C8B-B14F-4D97-AF65-F5344CB8AC3E}">
        <p14:creationId xmlns:p14="http://schemas.microsoft.com/office/powerpoint/2010/main" val="18845390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this is the setup of our project. There is a 5-DoF robotic arm on the left that writes Chinese calligraphy on the white cloth, and a simple laptop on the right that controls the whole system.</a:t>
            </a:r>
          </a:p>
        </p:txBody>
      </p:sp>
    </p:spTree>
    <p:extLst>
      <p:ext uri="{BB962C8B-B14F-4D97-AF65-F5344CB8AC3E}">
        <p14:creationId xmlns:p14="http://schemas.microsoft.com/office/powerpoint/2010/main" val="2015783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52258535-7FB6-CC88-4E89-2C306F5AD0DF}"/>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6DF4A417-991C-9321-BFBB-FC449360A3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E0242497-52A6-430F-6F87-FDB0D9A515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50236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9AE601CA-351C-2392-E111-FE7A0FA10A12}"/>
            </a:ext>
          </a:extLst>
        </p:cNvPr>
        <p:cNvGrpSpPr/>
        <p:nvPr/>
      </p:nvGrpSpPr>
      <p:grpSpPr>
        <a:xfrm>
          <a:off x="0" y="0"/>
          <a:ext cx="0" cy="0"/>
          <a:chOff x="0" y="0"/>
          <a:chExt cx="0" cy="0"/>
        </a:xfrm>
      </p:grpSpPr>
      <p:sp>
        <p:nvSpPr>
          <p:cNvPr id="616" name="Google Shape;616;g17dc6e7b1ac_0_401:notes">
            <a:extLst>
              <a:ext uri="{FF2B5EF4-FFF2-40B4-BE49-F238E27FC236}">
                <a16:creationId xmlns:a16="http://schemas.microsoft.com/office/drawing/2014/main" id="{38709736-EF69-F9BD-E477-CA7F760959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7dc6e7b1ac_0_401:notes">
            <a:extLst>
              <a:ext uri="{FF2B5EF4-FFF2-40B4-BE49-F238E27FC236}">
                <a16:creationId xmlns:a16="http://schemas.microsoft.com/office/drawing/2014/main" id="{2860832E-ED04-8218-D518-6382FA5340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final 3D Spline Algorithm has varying height, which creates varying brush thickness in the written words.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685374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71923534-AA05-AB25-80CF-07F230AAE9AC}"/>
            </a:ext>
          </a:extLst>
        </p:cNvPr>
        <p:cNvGrpSpPr/>
        <p:nvPr/>
      </p:nvGrpSpPr>
      <p:grpSpPr>
        <a:xfrm>
          <a:off x="0" y="0"/>
          <a:ext cx="0" cy="0"/>
          <a:chOff x="0" y="0"/>
          <a:chExt cx="0" cy="0"/>
        </a:xfrm>
      </p:grpSpPr>
      <p:sp>
        <p:nvSpPr>
          <p:cNvPr id="616" name="Google Shape;616;g17dc6e7b1ac_0_401:notes">
            <a:extLst>
              <a:ext uri="{FF2B5EF4-FFF2-40B4-BE49-F238E27FC236}">
                <a16:creationId xmlns:a16="http://schemas.microsoft.com/office/drawing/2014/main" id="{315DF128-3750-36B6-EC0A-396F8FC0C7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7dc6e7b1ac_0_401:notes">
            <a:extLst>
              <a:ext uri="{FF2B5EF4-FFF2-40B4-BE49-F238E27FC236}">
                <a16:creationId xmlns:a16="http://schemas.microsoft.com/office/drawing/2014/main" id="{AF496440-E4B9-0CF6-8DC4-9A6F6B9E20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the first part which is the LLM, we tested it with many different Chinese festivals like Chinese new year, Qing </a:t>
            </a:r>
            <a:r>
              <a:rPr lang="en-US" err="1"/>
              <a:t>ming</a:t>
            </a:r>
            <a:r>
              <a:rPr lang="en-US" dirty="0"/>
              <a:t>, Mid Autumn to see the results. It successfully outputs different relevant Chinese idioms for different festivals respectively.</a:t>
            </a:r>
            <a:endParaRPr dirty="0"/>
          </a:p>
        </p:txBody>
      </p:sp>
    </p:spTree>
    <p:extLst>
      <p:ext uri="{BB962C8B-B14F-4D97-AF65-F5344CB8AC3E}">
        <p14:creationId xmlns:p14="http://schemas.microsoft.com/office/powerpoint/2010/main" val="26892092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9CFB0B69-F25C-3EF0-41D3-173621F2FEA4}"/>
            </a:ext>
          </a:extLst>
        </p:cNvPr>
        <p:cNvGrpSpPr/>
        <p:nvPr/>
      </p:nvGrpSpPr>
      <p:grpSpPr>
        <a:xfrm>
          <a:off x="0" y="0"/>
          <a:ext cx="0" cy="0"/>
          <a:chOff x="0" y="0"/>
          <a:chExt cx="0" cy="0"/>
        </a:xfrm>
      </p:grpSpPr>
      <p:sp>
        <p:nvSpPr>
          <p:cNvPr id="616" name="Google Shape;616;g17dc6e7b1ac_0_401:notes">
            <a:extLst>
              <a:ext uri="{FF2B5EF4-FFF2-40B4-BE49-F238E27FC236}">
                <a16:creationId xmlns:a16="http://schemas.microsoft.com/office/drawing/2014/main" id="{F2AD4739-AEAA-1665-5113-B69DB65013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7dc6e7b1ac_0_401:notes">
            <a:extLst>
              <a:ext uri="{FF2B5EF4-FFF2-40B4-BE49-F238E27FC236}">
                <a16:creationId xmlns:a16="http://schemas.microsoft.com/office/drawing/2014/main" id="{C48BECE8-33F3-FB28-F60E-A14EBD2020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So, we used the LLM-generated results to generate the 3D control points. Then, we connect the control points into a full 3D trajectory. As a Chinese idiom has 4 characters, the result here shows a full trajectory that writes the 4 characters at the same time.</a:t>
            </a:r>
            <a:endParaRPr lang="en-HK" dirty="0"/>
          </a:p>
        </p:txBody>
      </p:sp>
    </p:spTree>
    <p:extLst>
      <p:ext uri="{BB962C8B-B14F-4D97-AF65-F5344CB8AC3E}">
        <p14:creationId xmlns:p14="http://schemas.microsoft.com/office/powerpoint/2010/main" val="6091831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F16BE2B8-E515-E4FA-7A3F-6D5EFEB80A3E}"/>
            </a:ext>
          </a:extLst>
        </p:cNvPr>
        <p:cNvGrpSpPr/>
        <p:nvPr/>
      </p:nvGrpSpPr>
      <p:grpSpPr>
        <a:xfrm>
          <a:off x="0" y="0"/>
          <a:ext cx="0" cy="0"/>
          <a:chOff x="0" y="0"/>
          <a:chExt cx="0" cy="0"/>
        </a:xfrm>
      </p:grpSpPr>
      <p:sp>
        <p:nvSpPr>
          <p:cNvPr id="616" name="Google Shape;616;g17dc6e7b1ac_0_401:notes">
            <a:extLst>
              <a:ext uri="{FF2B5EF4-FFF2-40B4-BE49-F238E27FC236}">
                <a16:creationId xmlns:a16="http://schemas.microsoft.com/office/drawing/2014/main" id="{4F8F71A2-EB78-FE2D-04D3-4342EE1892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7dc6e7b1ac_0_401:notes">
            <a:extLst>
              <a:ext uri="{FF2B5EF4-FFF2-40B4-BE49-F238E27FC236}">
                <a16:creationId xmlns:a16="http://schemas.microsoft.com/office/drawing/2014/main" id="{EBCF9124-AAA6-23F7-2A16-7D16A8C4FE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And this is the resulting calligraphy written by the robotic arm. We can see the characters are written with various thickness in different positions within a stroke. So, we can see this stroke: it starts thick and ends very thin. And we can see this stroke: it starts with medium thickness, press to make it thick in the middle, the ends with a thin tip. This shows that by converting the control points into 3D, we can control the thickness of the brush stroke effectively.</a:t>
            </a:r>
            <a:endParaRPr lang="en-HK" dirty="0"/>
          </a:p>
        </p:txBody>
      </p:sp>
    </p:spTree>
    <p:extLst>
      <p:ext uri="{BB962C8B-B14F-4D97-AF65-F5344CB8AC3E}">
        <p14:creationId xmlns:p14="http://schemas.microsoft.com/office/powerpoint/2010/main" val="39838863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2ABBF342-643E-EFE0-A76E-99B8D748706F}"/>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A3CBB092-2913-7202-4898-8C4488864D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164AC770-9B16-D3EA-9D49-AA2414CB0B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811505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 is a Demo I did in my university. So, we start the robotic arm with one of the LLM-generated Chinese idioms in the previous slides. We can see it draws with various thickness in one stroke. We can see that it actually ends with a much thinner tip than the images I shown in the previous slides. It is because the ink spreads around the paper immediately after the word is written. So, the thin tip appears to be much thicker than what it actually written.</a:t>
            </a:r>
          </a:p>
        </p:txBody>
      </p:sp>
    </p:spTree>
    <p:extLst>
      <p:ext uri="{BB962C8B-B14F-4D97-AF65-F5344CB8AC3E}">
        <p14:creationId xmlns:p14="http://schemas.microsoft.com/office/powerpoint/2010/main" val="15039405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a:extLst>
            <a:ext uri="{FF2B5EF4-FFF2-40B4-BE49-F238E27FC236}">
              <a16:creationId xmlns:a16="http://schemas.microsoft.com/office/drawing/2014/main" id="{BB569D8F-0764-8C3B-00E5-9A4AD252C225}"/>
            </a:ext>
          </a:extLst>
        </p:cNvPr>
        <p:cNvGrpSpPr/>
        <p:nvPr/>
      </p:nvGrpSpPr>
      <p:grpSpPr>
        <a:xfrm>
          <a:off x="0" y="0"/>
          <a:ext cx="0" cy="0"/>
          <a:chOff x="0" y="0"/>
          <a:chExt cx="0" cy="0"/>
        </a:xfrm>
      </p:grpSpPr>
      <p:sp>
        <p:nvSpPr>
          <p:cNvPr id="936" name="Google Shape;936;g17dc6e7b1ac_0_373:notes">
            <a:extLst>
              <a:ext uri="{FF2B5EF4-FFF2-40B4-BE49-F238E27FC236}">
                <a16:creationId xmlns:a16="http://schemas.microsoft.com/office/drawing/2014/main" id="{CD479FA0-0B76-28E9-0EB2-25F4035E3E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7dc6e7b1ac_0_373:notes">
            <a:extLst>
              <a:ext uri="{FF2B5EF4-FFF2-40B4-BE49-F238E27FC236}">
                <a16:creationId xmlns:a16="http://schemas.microsoft.com/office/drawing/2014/main" id="{8995B1A5-C7FA-8EDE-C2BE-7D882A5FDA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this is the end of our presentation. </a:t>
            </a:r>
            <a:r>
              <a:rPr lang="en-US"/>
              <a:t>Thank you.</a:t>
            </a:r>
            <a:endParaRPr dirty="0"/>
          </a:p>
        </p:txBody>
      </p:sp>
    </p:spTree>
    <p:extLst>
      <p:ext uri="{BB962C8B-B14F-4D97-AF65-F5344CB8AC3E}">
        <p14:creationId xmlns:p14="http://schemas.microsoft.com/office/powerpoint/2010/main" val="37493319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a:extLst>
            <a:ext uri="{FF2B5EF4-FFF2-40B4-BE49-F238E27FC236}">
              <a16:creationId xmlns:a16="http://schemas.microsoft.com/office/drawing/2014/main" id="{26B2B2E8-0C2D-0F95-B682-A3F6E2733FB9}"/>
            </a:ext>
          </a:extLst>
        </p:cNvPr>
        <p:cNvGrpSpPr/>
        <p:nvPr/>
      </p:nvGrpSpPr>
      <p:grpSpPr>
        <a:xfrm>
          <a:off x="0" y="0"/>
          <a:ext cx="0" cy="0"/>
          <a:chOff x="0" y="0"/>
          <a:chExt cx="0" cy="0"/>
        </a:xfrm>
      </p:grpSpPr>
      <p:sp>
        <p:nvSpPr>
          <p:cNvPr id="676" name="Google Shape;676;g17dc6e7b1ac_0_407:notes">
            <a:extLst>
              <a:ext uri="{FF2B5EF4-FFF2-40B4-BE49-F238E27FC236}">
                <a16:creationId xmlns:a16="http://schemas.microsoft.com/office/drawing/2014/main" id="{F7F08923-3851-0678-89EA-0A072FC79D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7dc6e7b1ac_0_407:notes">
            <a:extLst>
              <a:ext uri="{FF2B5EF4-FFF2-40B4-BE49-F238E27FC236}">
                <a16:creationId xmlns:a16="http://schemas.microsoft.com/office/drawing/2014/main" id="{89344503-AD0E-C613-F58B-183533403A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783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a:extLst>
            <a:ext uri="{FF2B5EF4-FFF2-40B4-BE49-F238E27FC236}">
              <a16:creationId xmlns:a16="http://schemas.microsoft.com/office/drawing/2014/main" id="{14BCF0D2-4EB9-E740-1C8B-E3FBACDB7BBC}"/>
            </a:ext>
          </a:extLst>
        </p:cNvPr>
        <p:cNvGrpSpPr/>
        <p:nvPr/>
      </p:nvGrpSpPr>
      <p:grpSpPr>
        <a:xfrm>
          <a:off x="0" y="0"/>
          <a:ext cx="0" cy="0"/>
          <a:chOff x="0" y="0"/>
          <a:chExt cx="0" cy="0"/>
        </a:xfrm>
      </p:grpSpPr>
      <p:sp>
        <p:nvSpPr>
          <p:cNvPr id="797" name="Google Shape;797;g183ef1be5bc_0_275:notes">
            <a:extLst>
              <a:ext uri="{FF2B5EF4-FFF2-40B4-BE49-F238E27FC236}">
                <a16:creationId xmlns:a16="http://schemas.microsoft.com/office/drawing/2014/main" id="{F5C0D6B3-F8A3-4DB5-38BD-61F866CE90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83ef1be5bc_0_275:notes">
            <a:extLst>
              <a:ext uri="{FF2B5EF4-FFF2-40B4-BE49-F238E27FC236}">
                <a16:creationId xmlns:a16="http://schemas.microsoft.com/office/drawing/2014/main" id="{9385064B-C8E2-D031-188A-520EF808DE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HK"/>
              <a:t>Artistic robotics refers to the use of multi-axis robotic manipulators to produce visually expressive work under software control.</a:t>
            </a:r>
          </a:p>
          <a:p>
            <a:pPr marL="158750" indent="0">
              <a:buNone/>
            </a:pPr>
            <a:r>
              <a:rPr lang="en-HK"/>
              <a:t>Robot drawing, writing and calligraphy have attracted immense interest.</a:t>
            </a:r>
            <a:endParaRPr lang="zh-TW" altLang="en-US" dirty="0">
              <a:solidFill>
                <a:schemeClr val="tx1"/>
              </a:solidFill>
            </a:endParaRPr>
          </a:p>
        </p:txBody>
      </p:sp>
    </p:spTree>
    <p:extLst>
      <p:ext uri="{BB962C8B-B14F-4D97-AF65-F5344CB8AC3E}">
        <p14:creationId xmlns:p14="http://schemas.microsoft.com/office/powerpoint/2010/main" val="3261624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a:extLst>
            <a:ext uri="{FF2B5EF4-FFF2-40B4-BE49-F238E27FC236}">
              <a16:creationId xmlns:a16="http://schemas.microsoft.com/office/drawing/2014/main" id="{A1D7B9A2-C6D6-EC2E-BF33-E4AE22481E76}"/>
            </a:ext>
          </a:extLst>
        </p:cNvPr>
        <p:cNvGrpSpPr/>
        <p:nvPr/>
      </p:nvGrpSpPr>
      <p:grpSpPr>
        <a:xfrm>
          <a:off x="0" y="0"/>
          <a:ext cx="0" cy="0"/>
          <a:chOff x="0" y="0"/>
          <a:chExt cx="0" cy="0"/>
        </a:xfrm>
      </p:grpSpPr>
      <p:sp>
        <p:nvSpPr>
          <p:cNvPr id="797" name="Google Shape;797;g183ef1be5bc_0_275:notes">
            <a:extLst>
              <a:ext uri="{FF2B5EF4-FFF2-40B4-BE49-F238E27FC236}">
                <a16:creationId xmlns:a16="http://schemas.microsoft.com/office/drawing/2014/main" id="{CE2236CA-2E46-6771-B6A2-5463D94ED2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83ef1be5bc_0_275:notes">
            <a:extLst>
              <a:ext uri="{FF2B5EF4-FFF2-40B4-BE49-F238E27FC236}">
                <a16:creationId xmlns:a16="http://schemas.microsoft.com/office/drawing/2014/main" id="{1D19404A-1696-F12B-34D1-C64D3C6E72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HK"/>
              <a:t>Accurate 3D paths are crucial for robot calligraphy. </a:t>
            </a:r>
          </a:p>
          <a:p>
            <a:pPr marL="0" lvl="0" indent="0" algn="l" rtl="0">
              <a:spcBef>
                <a:spcPts val="0"/>
              </a:spcBef>
              <a:spcAft>
                <a:spcPts val="0"/>
              </a:spcAft>
              <a:buNone/>
            </a:pPr>
            <a:r>
              <a:rPr lang="en-HK"/>
              <a:t>They let the robot change brush angle, pressure, and curve to create expressive, flowing lines. </a:t>
            </a:r>
          </a:p>
          <a:p>
            <a:pPr marL="0" lvl="0" indent="0" algn="l" rtl="0">
              <a:spcBef>
                <a:spcPts val="0"/>
              </a:spcBef>
              <a:spcAft>
                <a:spcPts val="0"/>
              </a:spcAft>
              <a:buNone/>
            </a:pPr>
            <a:r>
              <a:rPr lang="en-HK"/>
              <a:t>Without precise 3D planning, the writing looks flat and mechanical instead of lively and artistic.</a:t>
            </a:r>
            <a:endParaRPr/>
          </a:p>
        </p:txBody>
      </p:sp>
    </p:spTree>
    <p:extLst>
      <p:ext uri="{BB962C8B-B14F-4D97-AF65-F5344CB8AC3E}">
        <p14:creationId xmlns:p14="http://schemas.microsoft.com/office/powerpoint/2010/main" val="1551314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a:extLst>
            <a:ext uri="{FF2B5EF4-FFF2-40B4-BE49-F238E27FC236}">
              <a16:creationId xmlns:a16="http://schemas.microsoft.com/office/drawing/2014/main" id="{44FDD5B7-AB66-90FC-48B6-3A80EC0BFB13}"/>
            </a:ext>
          </a:extLst>
        </p:cNvPr>
        <p:cNvGrpSpPr/>
        <p:nvPr/>
      </p:nvGrpSpPr>
      <p:grpSpPr>
        <a:xfrm>
          <a:off x="0" y="0"/>
          <a:ext cx="0" cy="0"/>
          <a:chOff x="0" y="0"/>
          <a:chExt cx="0" cy="0"/>
        </a:xfrm>
      </p:grpSpPr>
      <p:sp>
        <p:nvSpPr>
          <p:cNvPr id="797" name="Google Shape;797;g183ef1be5bc_0_275:notes">
            <a:extLst>
              <a:ext uri="{FF2B5EF4-FFF2-40B4-BE49-F238E27FC236}">
                <a16:creationId xmlns:a16="http://schemas.microsoft.com/office/drawing/2014/main" id="{88F81D40-057B-344D-0E80-367234FF6B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83ef1be5bc_0_275:notes">
            <a:extLst>
              <a:ext uri="{FF2B5EF4-FFF2-40B4-BE49-F238E27FC236}">
                <a16:creationId xmlns:a16="http://schemas.microsoft.com/office/drawing/2014/main" id="{B08D6FF4-924A-8DD7-810A-9DA0A62729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HK" sz="1100">
                <a:solidFill>
                  <a:schemeClr val="tx1"/>
                </a:solidFill>
              </a:rPr>
              <a:t>Many existing calligraphy robots are limited to writing only a small set of predefined characters or phrases. </a:t>
            </a:r>
          </a:p>
          <a:p>
            <a:pPr marL="158750" indent="0">
              <a:buNone/>
            </a:pPr>
            <a:r>
              <a:rPr lang="en-HK" sz="1100">
                <a:solidFill>
                  <a:schemeClr val="tx1"/>
                </a:solidFill>
              </a:rPr>
              <a:t>They perform well on those limited words but can’t handle new text or arbitrary input. </a:t>
            </a:r>
          </a:p>
          <a:p>
            <a:pPr marL="158750" indent="0">
              <a:buNone/>
            </a:pPr>
            <a:r>
              <a:rPr lang="en-HK" sz="1100">
                <a:solidFill>
                  <a:schemeClr val="tx1"/>
                </a:solidFill>
              </a:rPr>
              <a:t>To bring true flexibility and expressiveness to robotic calligraphy, </a:t>
            </a:r>
          </a:p>
          <a:p>
            <a:pPr marL="158750" indent="0">
              <a:buNone/>
            </a:pPr>
            <a:r>
              <a:rPr lang="en-HK" sz="1100">
                <a:solidFill>
                  <a:schemeClr val="tx1"/>
                </a:solidFill>
              </a:rPr>
              <a:t>we need a dynamic system that generates 3D brush trajectories for any text prompt.</a:t>
            </a:r>
            <a:endParaRPr lang="zh-TW" altLang="en-US">
              <a:solidFill>
                <a:schemeClr val="tx1"/>
              </a:solidFill>
            </a:endParaRPr>
          </a:p>
        </p:txBody>
      </p:sp>
    </p:spTree>
    <p:extLst>
      <p:ext uri="{BB962C8B-B14F-4D97-AF65-F5344CB8AC3E}">
        <p14:creationId xmlns:p14="http://schemas.microsoft.com/office/powerpoint/2010/main" val="3431918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a:extLst>
            <a:ext uri="{FF2B5EF4-FFF2-40B4-BE49-F238E27FC236}">
              <a16:creationId xmlns:a16="http://schemas.microsoft.com/office/drawing/2014/main" id="{26D92080-F7CE-2C36-1534-4C1A2ABA9C74}"/>
            </a:ext>
          </a:extLst>
        </p:cNvPr>
        <p:cNvGrpSpPr/>
        <p:nvPr/>
      </p:nvGrpSpPr>
      <p:grpSpPr>
        <a:xfrm>
          <a:off x="0" y="0"/>
          <a:ext cx="0" cy="0"/>
          <a:chOff x="0" y="0"/>
          <a:chExt cx="0" cy="0"/>
        </a:xfrm>
      </p:grpSpPr>
      <p:sp>
        <p:nvSpPr>
          <p:cNvPr id="797" name="Google Shape;797;g183ef1be5bc_0_275:notes">
            <a:extLst>
              <a:ext uri="{FF2B5EF4-FFF2-40B4-BE49-F238E27FC236}">
                <a16:creationId xmlns:a16="http://schemas.microsoft.com/office/drawing/2014/main" id="{D3A92786-0D0E-A00B-D6CD-0D9AFC0E15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83ef1be5bc_0_275:notes">
            <a:extLst>
              <a:ext uri="{FF2B5EF4-FFF2-40B4-BE49-F238E27FC236}">
                <a16:creationId xmlns:a16="http://schemas.microsoft.com/office/drawing/2014/main" id="{56960841-D501-BC09-648F-1E1A43D986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a:t>
            </a:r>
            <a:r>
              <a:rPr lang="en-US"/>
              <a:t>there is </a:t>
            </a:r>
            <a:r>
              <a:rPr lang="en-US" dirty="0"/>
              <a:t>the </a:t>
            </a:r>
            <a:r>
              <a:rPr lang="en-US"/>
              <a:t>overview </a:t>
            </a:r>
            <a:r>
              <a:rPr lang="en-US" dirty="0"/>
              <a:t>of </a:t>
            </a:r>
            <a:r>
              <a:rPr lang="en-US"/>
              <a:t>our </a:t>
            </a:r>
            <a:r>
              <a:rPr lang="en-US" dirty="0"/>
              <a:t>project</a:t>
            </a:r>
            <a:r>
              <a:rPr lang="en-US"/>
              <a:t>.</a:t>
            </a:r>
          </a:p>
          <a:p>
            <a:pPr marL="0" lvl="0" indent="0" algn="l" rtl="0">
              <a:spcBef>
                <a:spcPts val="0"/>
              </a:spcBef>
              <a:spcAft>
                <a:spcPts val="0"/>
              </a:spcAft>
              <a:buNone/>
            </a:pPr>
            <a:endParaRPr lang="en-US"/>
          </a:p>
          <a:p>
            <a:pPr marL="0" lvl="0" indent="0" algn="l" rtl="0">
              <a:spcBef>
                <a:spcPts val="0"/>
              </a:spcBef>
              <a:spcAft>
                <a:spcPts val="0"/>
              </a:spcAft>
              <a:buNone/>
            </a:pPr>
            <a:r>
              <a:rPr lang="en-US" dirty="0"/>
              <a:t>[press] </a:t>
            </a:r>
            <a:r>
              <a:rPr lang="en-US"/>
              <a:t>In our system, we can</a:t>
            </a:r>
            <a:r>
              <a:rPr lang="en-US" dirty="0"/>
              <a:t> use ChatGPT to generate text prompts, </a:t>
            </a:r>
            <a:endParaRPr lang="en-US"/>
          </a:p>
          <a:p>
            <a:pPr marL="0" lvl="0" indent="0" algn="l" rtl="0">
              <a:spcBef>
                <a:spcPts val="0"/>
              </a:spcBef>
              <a:spcAft>
                <a:spcPts val="0"/>
              </a:spcAft>
              <a:buNone/>
            </a:pPr>
            <a:r>
              <a:rPr lang="en-US" dirty="0"/>
              <a:t>[press] use Smooth 3D Hermite Splines to convert the Chinese characters into robot trajectories, </a:t>
            </a:r>
            <a:endParaRPr lang="en-US"/>
          </a:p>
          <a:p>
            <a:pPr marL="0" lvl="0" indent="0" algn="l" rtl="0">
              <a:spcBef>
                <a:spcPts val="0"/>
              </a:spcBef>
              <a:spcAft>
                <a:spcPts val="0"/>
              </a:spcAft>
              <a:buNone/>
            </a:pPr>
            <a:r>
              <a:rPr lang="en-US" dirty="0"/>
              <a:t>[press] and use Robotic Arm to turn the simulated paths into reality.</a:t>
            </a:r>
            <a:endParaRPr dirty="0"/>
          </a:p>
        </p:txBody>
      </p:sp>
    </p:spTree>
    <p:extLst>
      <p:ext uri="{BB962C8B-B14F-4D97-AF65-F5344CB8AC3E}">
        <p14:creationId xmlns:p14="http://schemas.microsoft.com/office/powerpoint/2010/main" val="2187589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FD55CE77-A902-F693-EE36-C70FB298E486}"/>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6C685160-9EDC-39C4-EE3E-5141BD68E1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2BB57592-5393-D14D-527D-85AF7CC334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HK" sz="1800" b="0" i="0" u="none" strike="noStrike">
                <a:solidFill>
                  <a:srgbClr val="000000"/>
                </a:solidFill>
                <a:effectLst/>
                <a:latin typeface="Arial" panose="020B0604020202020204" pitchFamily="34" charset="0"/>
              </a:rPr>
              <a:t>Now I’ll pass my time to </a:t>
            </a:r>
            <a:r>
              <a:rPr lang="en-HK" sz="1800" b="0" i="0" u="none" strike="noStrike" err="1">
                <a:solidFill>
                  <a:srgbClr val="000000"/>
                </a:solidFill>
                <a:effectLst/>
                <a:latin typeface="Arial" panose="020B0604020202020204" pitchFamily="34" charset="0"/>
              </a:rPr>
              <a:t>Dicaprio</a:t>
            </a:r>
            <a:r>
              <a:rPr lang="en-HK" sz="1800" b="0" i="0" u="none" strike="noStrike">
                <a:solidFill>
                  <a:srgbClr val="000000"/>
                </a:solidFill>
                <a:effectLst/>
                <a:latin typeface="Arial" panose="020B0604020202020204" pitchFamily="34" charset="0"/>
              </a:rPr>
              <a:t> to talk about our methodology.</a:t>
            </a:r>
            <a:endParaRPr dirty="0"/>
          </a:p>
        </p:txBody>
      </p:sp>
    </p:spTree>
    <p:extLst>
      <p:ext uri="{BB962C8B-B14F-4D97-AF65-F5344CB8AC3E}">
        <p14:creationId xmlns:p14="http://schemas.microsoft.com/office/powerpoint/2010/main" val="1139842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754005C9-F9CE-F011-0DFC-F43AEDBE7AA1}"/>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DE711778-40CD-4235-19F8-0B4942127E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57F2F613-C894-26B2-4CE9-3DC9714053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the workflow of our Chinese calligraphy robotic arm system. </a:t>
            </a:r>
            <a:endParaRPr dirty="0"/>
          </a:p>
        </p:txBody>
      </p:sp>
    </p:spTree>
    <p:extLst>
      <p:ext uri="{BB962C8B-B14F-4D97-AF65-F5344CB8AC3E}">
        <p14:creationId xmlns:p14="http://schemas.microsoft.com/office/powerpoint/2010/main" val="23347815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20" name="Google Shape;20;p3"/>
          <p:cNvSpPr txBox="1">
            <a:spLocks noGrp="1"/>
          </p:cNvSpPr>
          <p:nvPr>
            <p:ph type="title"/>
          </p:nvPr>
        </p:nvSpPr>
        <p:spPr>
          <a:xfrm>
            <a:off x="4694650" y="2343900"/>
            <a:ext cx="3126600" cy="127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5499713" y="734306"/>
            <a:ext cx="1516500" cy="1486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2000"/>
              <a:buNone/>
              <a:defRPr sz="8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 name="Google Shape;22;p3"/>
          <p:cNvSpPr txBox="1">
            <a:spLocks noGrp="1"/>
          </p:cNvSpPr>
          <p:nvPr>
            <p:ph type="subTitle" idx="1"/>
          </p:nvPr>
        </p:nvSpPr>
        <p:spPr>
          <a:xfrm>
            <a:off x="4948550" y="3744094"/>
            <a:ext cx="2618700" cy="665100"/>
          </a:xfrm>
          <a:prstGeom prst="rect">
            <a:avLst/>
          </a:prstGeom>
          <a:solidFill>
            <a:schemeClr val="accent1"/>
          </a:solidFill>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a:spLocks noGrp="1"/>
          </p:cNvSpPr>
          <p:nvPr>
            <p:ph type="pic" idx="3"/>
          </p:nvPr>
        </p:nvSpPr>
        <p:spPr>
          <a:xfrm flipH="1">
            <a:off x="-40822" y="523650"/>
            <a:ext cx="3988500" cy="4096200"/>
          </a:xfrm>
          <a:prstGeom prst="rect">
            <a:avLst/>
          </a:prstGeom>
          <a:noFill/>
          <a:ln>
            <a:noFill/>
          </a:ln>
        </p:spPr>
      </p:sp>
      <p:grpSp>
        <p:nvGrpSpPr>
          <p:cNvPr id="24" name="Google Shape;24;p3"/>
          <p:cNvGrpSpPr/>
          <p:nvPr/>
        </p:nvGrpSpPr>
        <p:grpSpPr>
          <a:xfrm>
            <a:off x="2903425" y="185201"/>
            <a:ext cx="6039400" cy="4796150"/>
            <a:chOff x="2903425" y="185201"/>
            <a:chExt cx="6039400" cy="4796150"/>
          </a:xfrm>
        </p:grpSpPr>
        <p:cxnSp>
          <p:nvCxnSpPr>
            <p:cNvPr id="25" name="Google Shape;25;p3"/>
            <p:cNvCxnSpPr/>
            <p:nvPr/>
          </p:nvCxnSpPr>
          <p:spPr>
            <a:xfrm rot="10800000">
              <a:off x="2903425" y="531491"/>
              <a:ext cx="6038100" cy="0"/>
            </a:xfrm>
            <a:prstGeom prst="straightConnector1">
              <a:avLst/>
            </a:prstGeom>
            <a:noFill/>
            <a:ln w="9525" cap="flat" cmpd="sng">
              <a:solidFill>
                <a:schemeClr val="lt2"/>
              </a:solidFill>
              <a:prstDash val="solid"/>
              <a:round/>
              <a:headEnd type="none" w="med" len="med"/>
              <a:tailEnd type="none" w="med" len="med"/>
            </a:ln>
          </p:spPr>
        </p:cxnSp>
        <p:sp>
          <p:nvSpPr>
            <p:cNvPr id="26" name="Google Shape;26;p3"/>
            <p:cNvSpPr/>
            <p:nvPr/>
          </p:nvSpPr>
          <p:spPr>
            <a:xfrm rot="10800000">
              <a:off x="8652125" y="185201"/>
              <a:ext cx="290700" cy="2916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3"/>
            <p:cNvCxnSpPr/>
            <p:nvPr/>
          </p:nvCxnSpPr>
          <p:spPr>
            <a:xfrm rot="10800000">
              <a:off x="2903425" y="4620741"/>
              <a:ext cx="6038100" cy="0"/>
            </a:xfrm>
            <a:prstGeom prst="straightConnector1">
              <a:avLst/>
            </a:prstGeom>
            <a:noFill/>
            <a:ln w="9525" cap="flat" cmpd="sng">
              <a:solidFill>
                <a:schemeClr val="lt2"/>
              </a:solidFill>
              <a:prstDash val="solid"/>
              <a:round/>
              <a:headEnd type="none" w="med" len="med"/>
              <a:tailEnd type="none" w="med" len="med"/>
            </a:ln>
          </p:spPr>
        </p:cxnSp>
        <p:cxnSp>
          <p:nvCxnSpPr>
            <p:cNvPr id="28" name="Google Shape;28;p3"/>
            <p:cNvCxnSpPr/>
            <p:nvPr/>
          </p:nvCxnSpPr>
          <p:spPr>
            <a:xfrm>
              <a:off x="8582125" y="212025"/>
              <a:ext cx="0" cy="4744200"/>
            </a:xfrm>
            <a:prstGeom prst="straightConnector1">
              <a:avLst/>
            </a:prstGeom>
            <a:noFill/>
            <a:ln w="9525" cap="flat" cmpd="sng">
              <a:solidFill>
                <a:schemeClr val="lt2"/>
              </a:solidFill>
              <a:prstDash val="solid"/>
              <a:round/>
              <a:headEnd type="none" w="med" len="med"/>
              <a:tailEnd type="none" w="med" len="med"/>
            </a:ln>
          </p:spPr>
        </p:cxnSp>
        <p:sp>
          <p:nvSpPr>
            <p:cNvPr id="29" name="Google Shape;29;p3"/>
            <p:cNvSpPr/>
            <p:nvPr/>
          </p:nvSpPr>
          <p:spPr>
            <a:xfrm rot="10800000">
              <a:off x="8652125" y="4689751"/>
              <a:ext cx="290700" cy="2916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332"/>
        <p:cNvGrpSpPr/>
        <p:nvPr/>
      </p:nvGrpSpPr>
      <p:grpSpPr>
        <a:xfrm>
          <a:off x="0" y="0"/>
          <a:ext cx="0" cy="0"/>
          <a:chOff x="0" y="0"/>
          <a:chExt cx="0" cy="0"/>
        </a:xfrm>
      </p:grpSpPr>
      <p:pic>
        <p:nvPicPr>
          <p:cNvPr id="333" name="Google Shape;333;p30"/>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cxnSp>
        <p:nvCxnSpPr>
          <p:cNvPr id="334" name="Google Shape;334;p30"/>
          <p:cNvCxnSpPr/>
          <p:nvPr/>
        </p:nvCxnSpPr>
        <p:spPr>
          <a:xfrm rot="10800000">
            <a:off x="201075" y="4704275"/>
            <a:ext cx="8716500" cy="0"/>
          </a:xfrm>
          <a:prstGeom prst="straightConnector1">
            <a:avLst/>
          </a:prstGeom>
          <a:noFill/>
          <a:ln w="9525" cap="flat" cmpd="sng">
            <a:solidFill>
              <a:schemeClr val="lt2"/>
            </a:solidFill>
            <a:prstDash val="solid"/>
            <a:round/>
            <a:headEnd type="none" w="med" len="med"/>
            <a:tailEnd type="none" w="med" len="med"/>
          </a:ln>
        </p:spPr>
      </p:cxnSp>
      <p:sp>
        <p:nvSpPr>
          <p:cNvPr id="335" name="Google Shape;335;p30"/>
          <p:cNvSpPr/>
          <p:nvPr/>
        </p:nvSpPr>
        <p:spPr>
          <a:xfrm rot="10800000" flipH="1">
            <a:off x="8473450" y="204000"/>
            <a:ext cx="396300" cy="39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rot="10800000" flipH="1">
            <a:off x="8459025" y="4491100"/>
            <a:ext cx="151200" cy="151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7" name="Google Shape;337;p30"/>
          <p:cNvCxnSpPr/>
          <p:nvPr/>
        </p:nvCxnSpPr>
        <p:spPr>
          <a:xfrm>
            <a:off x="5697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38" name="Google Shape;338;p30"/>
          <p:cNvSpPr/>
          <p:nvPr/>
        </p:nvSpPr>
        <p:spPr>
          <a:xfrm rot="10800000" flipH="1">
            <a:off x="280175"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rot="10800000" flipH="1">
            <a:off x="647975" y="4316175"/>
            <a:ext cx="318600" cy="31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10" name="Google Shape;10;p2"/>
          <p:cNvSpPr txBox="1">
            <a:spLocks noGrp="1"/>
          </p:cNvSpPr>
          <p:nvPr>
            <p:ph type="ctrTitle"/>
          </p:nvPr>
        </p:nvSpPr>
        <p:spPr>
          <a:xfrm>
            <a:off x="713225" y="859125"/>
            <a:ext cx="3858900" cy="2906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3811575"/>
            <a:ext cx="3858900" cy="472800"/>
          </a:xfrm>
          <a:prstGeom prst="rect">
            <a:avLst/>
          </a:prstGeom>
          <a:solidFill>
            <a:schemeClr val="accent1"/>
          </a:solidFill>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2" name="Google Shape;12;p2"/>
          <p:cNvSpPr>
            <a:spLocks noGrp="1"/>
          </p:cNvSpPr>
          <p:nvPr>
            <p:ph type="pic" idx="2"/>
          </p:nvPr>
        </p:nvSpPr>
        <p:spPr>
          <a:xfrm>
            <a:off x="5248225" y="0"/>
            <a:ext cx="3182400" cy="5135700"/>
          </a:xfrm>
          <a:prstGeom prst="rect">
            <a:avLst/>
          </a:prstGeom>
          <a:noFill/>
          <a:ln>
            <a:noFill/>
          </a:ln>
        </p:spPr>
      </p:sp>
      <p:cxnSp>
        <p:nvCxnSpPr>
          <p:cNvPr id="13" name="Google Shape;13;p2"/>
          <p:cNvCxnSpPr/>
          <p:nvPr/>
        </p:nvCxnSpPr>
        <p:spPr>
          <a:xfrm>
            <a:off x="545600" y="203550"/>
            <a:ext cx="0" cy="4736400"/>
          </a:xfrm>
          <a:prstGeom prst="straightConnector1">
            <a:avLst/>
          </a:prstGeom>
          <a:noFill/>
          <a:ln w="9525" cap="flat" cmpd="sng">
            <a:solidFill>
              <a:schemeClr val="lt2"/>
            </a:solidFill>
            <a:prstDash val="solid"/>
            <a:round/>
            <a:headEnd type="none" w="med" len="med"/>
            <a:tailEnd type="none" w="med" len="med"/>
          </a:ln>
        </p:spPr>
      </p:cxnSp>
      <p:cxnSp>
        <p:nvCxnSpPr>
          <p:cNvPr id="14" name="Google Shape;14;p2"/>
          <p:cNvCxnSpPr/>
          <p:nvPr/>
        </p:nvCxnSpPr>
        <p:spPr>
          <a:xfrm>
            <a:off x="199375" y="539500"/>
            <a:ext cx="8745300" cy="0"/>
          </a:xfrm>
          <a:prstGeom prst="straightConnector1">
            <a:avLst/>
          </a:prstGeom>
          <a:noFill/>
          <a:ln w="9525" cap="flat" cmpd="sng">
            <a:solidFill>
              <a:schemeClr val="lt2"/>
            </a:solidFill>
            <a:prstDash val="solid"/>
            <a:round/>
            <a:headEnd type="none" w="med" len="med"/>
            <a:tailEnd type="none" w="med" len="med"/>
          </a:ln>
        </p:spPr>
      </p:cxnSp>
      <p:sp>
        <p:nvSpPr>
          <p:cNvPr id="15" name="Google Shape;15;p2"/>
          <p:cNvSpPr/>
          <p:nvPr/>
        </p:nvSpPr>
        <p:spPr>
          <a:xfrm>
            <a:off x="4635044" y="4675425"/>
            <a:ext cx="264300" cy="264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328" y="81375"/>
            <a:ext cx="386400" cy="38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17;p2"/>
          <p:cNvCxnSpPr/>
          <p:nvPr/>
        </p:nvCxnSpPr>
        <p:spPr>
          <a:xfrm>
            <a:off x="178500" y="4610742"/>
            <a:ext cx="87600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41754858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pic>
        <p:nvPicPr>
          <p:cNvPr id="111" name="Google Shape;111;p13"/>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112" name="Google Shape;112;p13"/>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3500"/>
              <a:buFont typeface="Skranji"/>
              <a:buNone/>
              <a:defRPr sz="3500">
                <a:solidFill>
                  <a:schemeClr val="dk2"/>
                </a:solidFill>
                <a:latin typeface="Skranji"/>
                <a:ea typeface="Skranji"/>
                <a:cs typeface="Skranji"/>
                <a:sym typeface="Skranji"/>
              </a:defRPr>
            </a:lvl1pPr>
            <a:lvl2pPr lvl="1"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2pPr>
            <a:lvl3pPr lvl="2"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3pPr>
            <a:lvl4pPr lvl="3"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4pPr>
            <a:lvl5pPr lvl="4"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5pPr>
            <a:lvl6pPr lvl="5"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6pPr>
            <a:lvl7pPr lvl="6"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7pPr>
            <a:lvl8pPr lvl="7"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8pPr>
            <a:lvl9pPr lvl="8"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9pPr>
          </a:lstStyle>
          <a:p>
            <a:endParaRPr/>
          </a:p>
        </p:txBody>
      </p:sp>
      <p:sp>
        <p:nvSpPr>
          <p:cNvPr id="113" name="Google Shape;113;p13"/>
          <p:cNvSpPr txBox="1">
            <a:spLocks noGrp="1"/>
          </p:cNvSpPr>
          <p:nvPr>
            <p:ph type="title" idx="2" hasCustomPrompt="1"/>
          </p:nvPr>
        </p:nvSpPr>
        <p:spPr>
          <a:xfrm>
            <a:off x="2238875" y="1150905"/>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14" name="Google Shape;114;p13"/>
          <p:cNvSpPr txBox="1">
            <a:spLocks noGrp="1"/>
          </p:cNvSpPr>
          <p:nvPr>
            <p:ph type="subTitle" idx="1"/>
          </p:nvPr>
        </p:nvSpPr>
        <p:spPr>
          <a:xfrm>
            <a:off x="1117103" y="1891049"/>
            <a:ext cx="3051300" cy="452400"/>
          </a:xfrm>
          <a:prstGeom prst="rect">
            <a:avLst/>
          </a:prstGeom>
        </p:spPr>
        <p:txBody>
          <a:bodyPr spcFirstLastPara="1" wrap="square" lIns="91425" tIns="91425" rIns="91425" bIns="91425" anchor="b" anchorCtr="0">
            <a:noAutofit/>
          </a:bodyPr>
          <a:lstStyle>
            <a:lvl1pPr lvl="0" algn="ctr">
              <a:spcBef>
                <a:spcPts val="0"/>
              </a:spcBef>
              <a:spcAft>
                <a:spcPts val="0"/>
              </a:spcAft>
              <a:buSzPts val="2000"/>
              <a:buFont typeface="Skranji"/>
              <a:buNone/>
              <a:defRPr sz="2000">
                <a:latin typeface="Skranji"/>
                <a:ea typeface="Skranji"/>
                <a:cs typeface="Skranji"/>
                <a:sym typeface="Skranji"/>
              </a:defRPr>
            </a:lvl1pPr>
            <a:lvl2pPr lvl="1">
              <a:spcBef>
                <a:spcPts val="0"/>
              </a:spcBef>
              <a:spcAft>
                <a:spcPts val="0"/>
              </a:spcAft>
              <a:buSzPts val="1400"/>
              <a:buFont typeface="Skranji"/>
              <a:buNone/>
              <a:defRPr>
                <a:latin typeface="Skranji"/>
                <a:ea typeface="Skranji"/>
                <a:cs typeface="Skranji"/>
                <a:sym typeface="Skranji"/>
              </a:defRPr>
            </a:lvl2pPr>
            <a:lvl3pPr lvl="2">
              <a:spcBef>
                <a:spcPts val="0"/>
              </a:spcBef>
              <a:spcAft>
                <a:spcPts val="0"/>
              </a:spcAft>
              <a:buSzPts val="1400"/>
              <a:buFont typeface="Skranji"/>
              <a:buNone/>
              <a:defRPr>
                <a:latin typeface="Skranji"/>
                <a:ea typeface="Skranji"/>
                <a:cs typeface="Skranji"/>
                <a:sym typeface="Skranji"/>
              </a:defRPr>
            </a:lvl3pPr>
            <a:lvl4pPr lvl="3">
              <a:spcBef>
                <a:spcPts val="0"/>
              </a:spcBef>
              <a:spcAft>
                <a:spcPts val="0"/>
              </a:spcAft>
              <a:buSzPts val="1400"/>
              <a:buFont typeface="Skranji"/>
              <a:buNone/>
              <a:defRPr>
                <a:latin typeface="Skranji"/>
                <a:ea typeface="Skranji"/>
                <a:cs typeface="Skranji"/>
                <a:sym typeface="Skranji"/>
              </a:defRPr>
            </a:lvl4pPr>
            <a:lvl5pPr lvl="4">
              <a:spcBef>
                <a:spcPts val="0"/>
              </a:spcBef>
              <a:spcAft>
                <a:spcPts val="0"/>
              </a:spcAft>
              <a:buSzPts val="1400"/>
              <a:buFont typeface="Skranji"/>
              <a:buNone/>
              <a:defRPr>
                <a:latin typeface="Skranji"/>
                <a:ea typeface="Skranji"/>
                <a:cs typeface="Skranji"/>
                <a:sym typeface="Skranji"/>
              </a:defRPr>
            </a:lvl5pPr>
            <a:lvl6pPr lvl="5">
              <a:spcBef>
                <a:spcPts val="0"/>
              </a:spcBef>
              <a:spcAft>
                <a:spcPts val="0"/>
              </a:spcAft>
              <a:buSzPts val="1400"/>
              <a:buFont typeface="Skranji"/>
              <a:buNone/>
              <a:defRPr>
                <a:latin typeface="Skranji"/>
                <a:ea typeface="Skranji"/>
                <a:cs typeface="Skranji"/>
                <a:sym typeface="Skranji"/>
              </a:defRPr>
            </a:lvl6pPr>
            <a:lvl7pPr lvl="6">
              <a:spcBef>
                <a:spcPts val="0"/>
              </a:spcBef>
              <a:spcAft>
                <a:spcPts val="0"/>
              </a:spcAft>
              <a:buSzPts val="1400"/>
              <a:buFont typeface="Skranji"/>
              <a:buNone/>
              <a:defRPr>
                <a:latin typeface="Skranji"/>
                <a:ea typeface="Skranji"/>
                <a:cs typeface="Skranji"/>
                <a:sym typeface="Skranji"/>
              </a:defRPr>
            </a:lvl7pPr>
            <a:lvl8pPr lvl="7">
              <a:spcBef>
                <a:spcPts val="0"/>
              </a:spcBef>
              <a:spcAft>
                <a:spcPts val="0"/>
              </a:spcAft>
              <a:buSzPts val="1400"/>
              <a:buFont typeface="Skranji"/>
              <a:buNone/>
              <a:defRPr>
                <a:latin typeface="Skranji"/>
                <a:ea typeface="Skranji"/>
                <a:cs typeface="Skranji"/>
                <a:sym typeface="Skranji"/>
              </a:defRPr>
            </a:lvl8pPr>
            <a:lvl9pPr lvl="8">
              <a:spcBef>
                <a:spcPts val="0"/>
              </a:spcBef>
              <a:spcAft>
                <a:spcPts val="0"/>
              </a:spcAft>
              <a:buSzPts val="1400"/>
              <a:buFont typeface="Skranji"/>
              <a:buNone/>
              <a:defRPr>
                <a:latin typeface="Skranji"/>
                <a:ea typeface="Skranji"/>
                <a:cs typeface="Skranji"/>
                <a:sym typeface="Skranji"/>
              </a:defRPr>
            </a:lvl9pPr>
          </a:lstStyle>
          <a:p>
            <a:endParaRPr/>
          </a:p>
        </p:txBody>
      </p:sp>
      <p:sp>
        <p:nvSpPr>
          <p:cNvPr id="115" name="Google Shape;115;p13"/>
          <p:cNvSpPr txBox="1">
            <a:spLocks noGrp="1"/>
          </p:cNvSpPr>
          <p:nvPr>
            <p:ph type="subTitle" idx="3"/>
          </p:nvPr>
        </p:nvSpPr>
        <p:spPr>
          <a:xfrm>
            <a:off x="1593509" y="2272408"/>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13"/>
          <p:cNvSpPr txBox="1">
            <a:spLocks noGrp="1"/>
          </p:cNvSpPr>
          <p:nvPr>
            <p:ph type="title" idx="4" hasCustomPrompt="1"/>
          </p:nvPr>
        </p:nvSpPr>
        <p:spPr>
          <a:xfrm>
            <a:off x="6097600" y="115083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17" name="Google Shape;117;p13"/>
          <p:cNvSpPr txBox="1">
            <a:spLocks noGrp="1"/>
          </p:cNvSpPr>
          <p:nvPr>
            <p:ph type="subTitle" idx="5"/>
          </p:nvPr>
        </p:nvSpPr>
        <p:spPr>
          <a:xfrm>
            <a:off x="4975897" y="1891049"/>
            <a:ext cx="30510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18" name="Google Shape;118;p13"/>
          <p:cNvSpPr txBox="1">
            <a:spLocks noGrp="1"/>
          </p:cNvSpPr>
          <p:nvPr>
            <p:ph type="subTitle" idx="6"/>
          </p:nvPr>
        </p:nvSpPr>
        <p:spPr>
          <a:xfrm>
            <a:off x="5452146" y="2272408"/>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 name="Google Shape;119;p13"/>
          <p:cNvSpPr txBox="1">
            <a:spLocks noGrp="1"/>
          </p:cNvSpPr>
          <p:nvPr>
            <p:ph type="title" idx="7" hasCustomPrompt="1"/>
          </p:nvPr>
        </p:nvSpPr>
        <p:spPr>
          <a:xfrm>
            <a:off x="2238975" y="292028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20" name="Google Shape;120;p13"/>
          <p:cNvSpPr txBox="1">
            <a:spLocks noGrp="1"/>
          </p:cNvSpPr>
          <p:nvPr>
            <p:ph type="subTitle" idx="8"/>
          </p:nvPr>
        </p:nvSpPr>
        <p:spPr>
          <a:xfrm>
            <a:off x="1117109" y="3667355"/>
            <a:ext cx="30513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21" name="Google Shape;121;p13"/>
          <p:cNvSpPr txBox="1">
            <a:spLocks noGrp="1"/>
          </p:cNvSpPr>
          <p:nvPr>
            <p:ph type="subTitle" idx="9"/>
          </p:nvPr>
        </p:nvSpPr>
        <p:spPr>
          <a:xfrm>
            <a:off x="1593509" y="4048719"/>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2" name="Google Shape;122;p13"/>
          <p:cNvSpPr txBox="1">
            <a:spLocks noGrp="1"/>
          </p:cNvSpPr>
          <p:nvPr>
            <p:ph type="title" idx="13" hasCustomPrompt="1"/>
          </p:nvPr>
        </p:nvSpPr>
        <p:spPr>
          <a:xfrm>
            <a:off x="6097700" y="292028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23" name="Google Shape;123;p13"/>
          <p:cNvSpPr txBox="1">
            <a:spLocks noGrp="1"/>
          </p:cNvSpPr>
          <p:nvPr>
            <p:ph type="subTitle" idx="14"/>
          </p:nvPr>
        </p:nvSpPr>
        <p:spPr>
          <a:xfrm>
            <a:off x="4975896" y="3667355"/>
            <a:ext cx="30510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24" name="Google Shape;124;p13"/>
          <p:cNvSpPr txBox="1">
            <a:spLocks noGrp="1"/>
          </p:cNvSpPr>
          <p:nvPr>
            <p:ph type="subTitle" idx="15"/>
          </p:nvPr>
        </p:nvSpPr>
        <p:spPr>
          <a:xfrm>
            <a:off x="5452146" y="4048719"/>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25" name="Google Shape;125;p13"/>
          <p:cNvGrpSpPr/>
          <p:nvPr/>
        </p:nvGrpSpPr>
        <p:grpSpPr>
          <a:xfrm rot="10800000" flipH="1">
            <a:off x="207300" y="202550"/>
            <a:ext cx="8736562" cy="4735050"/>
            <a:chOff x="207300" y="202550"/>
            <a:chExt cx="8736562" cy="4735050"/>
          </a:xfrm>
        </p:grpSpPr>
        <p:sp>
          <p:nvSpPr>
            <p:cNvPr id="126" name="Google Shape;126;p13"/>
            <p:cNvSpPr/>
            <p:nvPr/>
          </p:nvSpPr>
          <p:spPr>
            <a:xfrm>
              <a:off x="8675362" y="4668800"/>
              <a:ext cx="268500" cy="2688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 name="Google Shape;127;p13"/>
            <p:cNvCxnSpPr/>
            <p:nvPr/>
          </p:nvCxnSpPr>
          <p:spPr>
            <a:xfrm>
              <a:off x="207300" y="4608575"/>
              <a:ext cx="8732100" cy="0"/>
            </a:xfrm>
            <a:prstGeom prst="straightConnector1">
              <a:avLst/>
            </a:prstGeom>
            <a:noFill/>
            <a:ln w="9525" cap="flat" cmpd="sng">
              <a:solidFill>
                <a:schemeClr val="lt2"/>
              </a:solidFill>
              <a:prstDash val="solid"/>
              <a:round/>
              <a:headEnd type="none" w="med" len="med"/>
              <a:tailEnd type="none" w="med" len="med"/>
            </a:ln>
          </p:spPr>
        </p:cxnSp>
        <p:cxnSp>
          <p:nvCxnSpPr>
            <p:cNvPr id="128" name="Google Shape;128;p13"/>
            <p:cNvCxnSpPr/>
            <p:nvPr/>
          </p:nvCxnSpPr>
          <p:spPr>
            <a:xfrm rot="10800000">
              <a:off x="8606391" y="202550"/>
              <a:ext cx="0" cy="4631100"/>
            </a:xfrm>
            <a:prstGeom prst="straightConnector1">
              <a:avLst/>
            </a:prstGeom>
            <a:noFill/>
            <a:ln w="9525" cap="flat" cmpd="sng">
              <a:solidFill>
                <a:schemeClr val="lt2"/>
              </a:solidFill>
              <a:prstDash val="solid"/>
              <a:round/>
              <a:headEnd type="none" w="med" len="med"/>
              <a:tailEnd type="none" w="med" len="med"/>
            </a:ln>
          </p:spPr>
        </p:cxnSp>
      </p:grpSp>
    </p:spTree>
    <p:extLst>
      <p:ext uri="{BB962C8B-B14F-4D97-AF65-F5344CB8AC3E}">
        <p14:creationId xmlns:p14="http://schemas.microsoft.com/office/powerpoint/2010/main" val="4015605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pic>
        <p:nvPicPr>
          <p:cNvPr id="41" name="Google Shape;41;p5"/>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42" name="Google Shape;42;p5"/>
          <p:cNvSpPr txBox="1">
            <a:spLocks noGrp="1"/>
          </p:cNvSpPr>
          <p:nvPr>
            <p:ph type="subTitle" idx="1"/>
          </p:nvPr>
        </p:nvSpPr>
        <p:spPr>
          <a:xfrm flipH="1">
            <a:off x="1253385" y="2412706"/>
            <a:ext cx="27432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algn="ctr" rtl="0">
              <a:spcBef>
                <a:spcPts val="0"/>
              </a:spcBef>
              <a:spcAft>
                <a:spcPts val="0"/>
              </a:spcAft>
              <a:buSzPts val="1400"/>
              <a:buFont typeface="Skranji"/>
              <a:buNone/>
              <a:defRPr>
                <a:latin typeface="Skranji"/>
                <a:ea typeface="Skranji"/>
                <a:cs typeface="Skranji"/>
                <a:sym typeface="Skranji"/>
              </a:defRPr>
            </a:lvl2pPr>
            <a:lvl3pPr lvl="2" algn="ctr" rtl="0">
              <a:spcBef>
                <a:spcPts val="0"/>
              </a:spcBef>
              <a:spcAft>
                <a:spcPts val="0"/>
              </a:spcAft>
              <a:buSzPts val="1400"/>
              <a:buFont typeface="Skranji"/>
              <a:buNone/>
              <a:defRPr>
                <a:latin typeface="Skranji"/>
                <a:ea typeface="Skranji"/>
                <a:cs typeface="Skranji"/>
                <a:sym typeface="Skranji"/>
              </a:defRPr>
            </a:lvl3pPr>
            <a:lvl4pPr lvl="3" algn="ctr" rtl="0">
              <a:spcBef>
                <a:spcPts val="0"/>
              </a:spcBef>
              <a:spcAft>
                <a:spcPts val="0"/>
              </a:spcAft>
              <a:buSzPts val="1400"/>
              <a:buFont typeface="Skranji"/>
              <a:buNone/>
              <a:defRPr>
                <a:latin typeface="Skranji"/>
                <a:ea typeface="Skranji"/>
                <a:cs typeface="Skranji"/>
                <a:sym typeface="Skranji"/>
              </a:defRPr>
            </a:lvl4pPr>
            <a:lvl5pPr lvl="4" algn="ctr" rtl="0">
              <a:spcBef>
                <a:spcPts val="0"/>
              </a:spcBef>
              <a:spcAft>
                <a:spcPts val="0"/>
              </a:spcAft>
              <a:buSzPts val="1400"/>
              <a:buFont typeface="Skranji"/>
              <a:buNone/>
              <a:defRPr>
                <a:latin typeface="Skranji"/>
                <a:ea typeface="Skranji"/>
                <a:cs typeface="Skranji"/>
                <a:sym typeface="Skranji"/>
              </a:defRPr>
            </a:lvl5pPr>
            <a:lvl6pPr lvl="5" algn="ctr" rtl="0">
              <a:spcBef>
                <a:spcPts val="0"/>
              </a:spcBef>
              <a:spcAft>
                <a:spcPts val="0"/>
              </a:spcAft>
              <a:buSzPts val="1400"/>
              <a:buFont typeface="Skranji"/>
              <a:buNone/>
              <a:defRPr>
                <a:latin typeface="Skranji"/>
                <a:ea typeface="Skranji"/>
                <a:cs typeface="Skranji"/>
                <a:sym typeface="Skranji"/>
              </a:defRPr>
            </a:lvl6pPr>
            <a:lvl7pPr lvl="6" algn="ctr" rtl="0">
              <a:spcBef>
                <a:spcPts val="0"/>
              </a:spcBef>
              <a:spcAft>
                <a:spcPts val="0"/>
              </a:spcAft>
              <a:buSzPts val="1400"/>
              <a:buFont typeface="Skranji"/>
              <a:buNone/>
              <a:defRPr>
                <a:latin typeface="Skranji"/>
                <a:ea typeface="Skranji"/>
                <a:cs typeface="Skranji"/>
                <a:sym typeface="Skranji"/>
              </a:defRPr>
            </a:lvl7pPr>
            <a:lvl8pPr lvl="7" algn="ctr" rtl="0">
              <a:spcBef>
                <a:spcPts val="0"/>
              </a:spcBef>
              <a:spcAft>
                <a:spcPts val="0"/>
              </a:spcAft>
              <a:buSzPts val="1400"/>
              <a:buFont typeface="Skranji"/>
              <a:buNone/>
              <a:defRPr>
                <a:latin typeface="Skranji"/>
                <a:ea typeface="Skranji"/>
                <a:cs typeface="Skranji"/>
                <a:sym typeface="Skranji"/>
              </a:defRPr>
            </a:lvl8pPr>
            <a:lvl9pPr lvl="8" algn="ctr"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43" name="Google Shape;43;p5"/>
          <p:cNvSpPr txBox="1">
            <a:spLocks noGrp="1"/>
          </p:cNvSpPr>
          <p:nvPr>
            <p:ph type="subTitle" idx="2"/>
          </p:nvPr>
        </p:nvSpPr>
        <p:spPr>
          <a:xfrm flipH="1">
            <a:off x="1253385" y="2776950"/>
            <a:ext cx="2743200" cy="106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 name="Google Shape;44;p5"/>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5" name="Google Shape;45;p5"/>
          <p:cNvSpPr txBox="1">
            <a:spLocks noGrp="1"/>
          </p:cNvSpPr>
          <p:nvPr>
            <p:ph type="subTitle" idx="3"/>
          </p:nvPr>
        </p:nvSpPr>
        <p:spPr>
          <a:xfrm flipH="1">
            <a:off x="5147415" y="2412706"/>
            <a:ext cx="27432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algn="ctr" rtl="0">
              <a:spcBef>
                <a:spcPts val="0"/>
              </a:spcBef>
              <a:spcAft>
                <a:spcPts val="0"/>
              </a:spcAft>
              <a:buSzPts val="1400"/>
              <a:buFont typeface="Skranji"/>
              <a:buNone/>
              <a:defRPr>
                <a:latin typeface="Skranji"/>
                <a:ea typeface="Skranji"/>
                <a:cs typeface="Skranji"/>
                <a:sym typeface="Skranji"/>
              </a:defRPr>
            </a:lvl2pPr>
            <a:lvl3pPr lvl="2" algn="ctr" rtl="0">
              <a:spcBef>
                <a:spcPts val="0"/>
              </a:spcBef>
              <a:spcAft>
                <a:spcPts val="0"/>
              </a:spcAft>
              <a:buSzPts val="1400"/>
              <a:buFont typeface="Skranji"/>
              <a:buNone/>
              <a:defRPr>
                <a:latin typeface="Skranji"/>
                <a:ea typeface="Skranji"/>
                <a:cs typeface="Skranji"/>
                <a:sym typeface="Skranji"/>
              </a:defRPr>
            </a:lvl3pPr>
            <a:lvl4pPr lvl="3" algn="ctr" rtl="0">
              <a:spcBef>
                <a:spcPts val="0"/>
              </a:spcBef>
              <a:spcAft>
                <a:spcPts val="0"/>
              </a:spcAft>
              <a:buSzPts val="1400"/>
              <a:buFont typeface="Skranji"/>
              <a:buNone/>
              <a:defRPr>
                <a:latin typeface="Skranji"/>
                <a:ea typeface="Skranji"/>
                <a:cs typeface="Skranji"/>
                <a:sym typeface="Skranji"/>
              </a:defRPr>
            </a:lvl4pPr>
            <a:lvl5pPr lvl="4" algn="ctr" rtl="0">
              <a:spcBef>
                <a:spcPts val="0"/>
              </a:spcBef>
              <a:spcAft>
                <a:spcPts val="0"/>
              </a:spcAft>
              <a:buSzPts val="1400"/>
              <a:buFont typeface="Skranji"/>
              <a:buNone/>
              <a:defRPr>
                <a:latin typeface="Skranji"/>
                <a:ea typeface="Skranji"/>
                <a:cs typeface="Skranji"/>
                <a:sym typeface="Skranji"/>
              </a:defRPr>
            </a:lvl5pPr>
            <a:lvl6pPr lvl="5" algn="ctr" rtl="0">
              <a:spcBef>
                <a:spcPts val="0"/>
              </a:spcBef>
              <a:spcAft>
                <a:spcPts val="0"/>
              </a:spcAft>
              <a:buSzPts val="1400"/>
              <a:buFont typeface="Skranji"/>
              <a:buNone/>
              <a:defRPr>
                <a:latin typeface="Skranji"/>
                <a:ea typeface="Skranji"/>
                <a:cs typeface="Skranji"/>
                <a:sym typeface="Skranji"/>
              </a:defRPr>
            </a:lvl6pPr>
            <a:lvl7pPr lvl="6" algn="ctr" rtl="0">
              <a:spcBef>
                <a:spcPts val="0"/>
              </a:spcBef>
              <a:spcAft>
                <a:spcPts val="0"/>
              </a:spcAft>
              <a:buSzPts val="1400"/>
              <a:buFont typeface="Skranji"/>
              <a:buNone/>
              <a:defRPr>
                <a:latin typeface="Skranji"/>
                <a:ea typeface="Skranji"/>
                <a:cs typeface="Skranji"/>
                <a:sym typeface="Skranji"/>
              </a:defRPr>
            </a:lvl7pPr>
            <a:lvl8pPr lvl="7" algn="ctr" rtl="0">
              <a:spcBef>
                <a:spcPts val="0"/>
              </a:spcBef>
              <a:spcAft>
                <a:spcPts val="0"/>
              </a:spcAft>
              <a:buSzPts val="1400"/>
              <a:buFont typeface="Skranji"/>
              <a:buNone/>
              <a:defRPr>
                <a:latin typeface="Skranji"/>
                <a:ea typeface="Skranji"/>
                <a:cs typeface="Skranji"/>
                <a:sym typeface="Skranji"/>
              </a:defRPr>
            </a:lvl8pPr>
            <a:lvl9pPr lvl="8" algn="ctr"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46" name="Google Shape;46;p5"/>
          <p:cNvSpPr txBox="1">
            <a:spLocks noGrp="1"/>
          </p:cNvSpPr>
          <p:nvPr>
            <p:ph type="subTitle" idx="4"/>
          </p:nvPr>
        </p:nvSpPr>
        <p:spPr>
          <a:xfrm flipH="1">
            <a:off x="5147415" y="2776950"/>
            <a:ext cx="2743200" cy="106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47" name="Google Shape;47;p5"/>
          <p:cNvGrpSpPr/>
          <p:nvPr/>
        </p:nvGrpSpPr>
        <p:grpSpPr>
          <a:xfrm>
            <a:off x="199400" y="123675"/>
            <a:ext cx="8743800" cy="4819175"/>
            <a:chOff x="199400" y="123675"/>
            <a:chExt cx="8743800" cy="4819175"/>
          </a:xfrm>
        </p:grpSpPr>
        <p:grpSp>
          <p:nvGrpSpPr>
            <p:cNvPr id="48" name="Google Shape;48;p5"/>
            <p:cNvGrpSpPr/>
            <p:nvPr/>
          </p:nvGrpSpPr>
          <p:grpSpPr>
            <a:xfrm>
              <a:off x="199400" y="201350"/>
              <a:ext cx="8743800" cy="4741500"/>
              <a:chOff x="199400" y="201350"/>
              <a:chExt cx="8743800" cy="4741500"/>
            </a:xfrm>
          </p:grpSpPr>
          <p:cxnSp>
            <p:nvCxnSpPr>
              <p:cNvPr id="49" name="Google Shape;49;p5"/>
              <p:cNvCxnSpPr/>
              <p:nvPr/>
            </p:nvCxnSpPr>
            <p:spPr>
              <a:xfrm>
                <a:off x="8490236" y="201350"/>
                <a:ext cx="0" cy="4741500"/>
              </a:xfrm>
              <a:prstGeom prst="straightConnector1">
                <a:avLst/>
              </a:prstGeom>
              <a:noFill/>
              <a:ln w="9525" cap="flat" cmpd="sng">
                <a:solidFill>
                  <a:schemeClr val="lt2"/>
                </a:solidFill>
                <a:prstDash val="solid"/>
                <a:round/>
                <a:headEnd type="none" w="med" len="med"/>
                <a:tailEnd type="none" w="med" len="med"/>
              </a:ln>
            </p:spPr>
          </p:cxnSp>
          <p:cxnSp>
            <p:nvCxnSpPr>
              <p:cNvPr id="50" name="Google Shape;50;p5"/>
              <p:cNvCxnSpPr/>
              <p:nvPr/>
            </p:nvCxnSpPr>
            <p:spPr>
              <a:xfrm rot="10800000">
                <a:off x="199400" y="4546175"/>
                <a:ext cx="8743800" cy="0"/>
              </a:xfrm>
              <a:prstGeom prst="straightConnector1">
                <a:avLst/>
              </a:prstGeom>
              <a:noFill/>
              <a:ln w="9525" cap="flat" cmpd="sng">
                <a:solidFill>
                  <a:schemeClr val="lt2"/>
                </a:solidFill>
                <a:prstDash val="solid"/>
                <a:round/>
                <a:headEnd type="none" w="med" len="med"/>
                <a:tailEnd type="none" w="med" len="med"/>
              </a:ln>
            </p:spPr>
          </p:cxnSp>
          <p:sp>
            <p:nvSpPr>
              <p:cNvPr id="51" name="Google Shape;51;p5"/>
              <p:cNvSpPr/>
              <p:nvPr/>
            </p:nvSpPr>
            <p:spPr>
              <a:xfrm rot="10800000">
                <a:off x="236575" y="3997200"/>
                <a:ext cx="485700" cy="48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rot="10800000">
                <a:off x="8549725" y="921150"/>
                <a:ext cx="282000" cy="282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10800000">
                <a:off x="8583176" y="4635350"/>
                <a:ext cx="299700" cy="30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p:nvPr/>
          </p:nvSpPr>
          <p:spPr>
            <a:xfrm rot="10800000">
              <a:off x="8015225" y="123675"/>
              <a:ext cx="415500" cy="41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pic>
        <p:nvPicPr>
          <p:cNvPr id="66" name="Google Shape;66;p7"/>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67" name="Google Shape;67;p7"/>
          <p:cNvSpPr txBox="1">
            <a:spLocks noGrp="1"/>
          </p:cNvSpPr>
          <p:nvPr>
            <p:ph type="title"/>
          </p:nvPr>
        </p:nvSpPr>
        <p:spPr>
          <a:xfrm>
            <a:off x="713225" y="849300"/>
            <a:ext cx="3479700" cy="1186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8" name="Google Shape;68;p7"/>
          <p:cNvSpPr txBox="1">
            <a:spLocks noGrp="1"/>
          </p:cNvSpPr>
          <p:nvPr>
            <p:ph type="body" idx="1"/>
          </p:nvPr>
        </p:nvSpPr>
        <p:spPr>
          <a:xfrm>
            <a:off x="713225" y="2035800"/>
            <a:ext cx="3479700" cy="2258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9" name="Google Shape;69;p7"/>
          <p:cNvSpPr>
            <a:spLocks noGrp="1"/>
          </p:cNvSpPr>
          <p:nvPr>
            <p:ph type="pic" idx="2"/>
          </p:nvPr>
        </p:nvSpPr>
        <p:spPr>
          <a:xfrm flipH="1">
            <a:off x="4571998" y="513175"/>
            <a:ext cx="4572000" cy="4117200"/>
          </a:xfrm>
          <a:prstGeom prst="rect">
            <a:avLst/>
          </a:prstGeom>
          <a:noFill/>
          <a:ln>
            <a:noFill/>
          </a:ln>
        </p:spPr>
      </p:sp>
      <p:grpSp>
        <p:nvGrpSpPr>
          <p:cNvPr id="70" name="Google Shape;70;p7"/>
          <p:cNvGrpSpPr/>
          <p:nvPr/>
        </p:nvGrpSpPr>
        <p:grpSpPr>
          <a:xfrm flipH="1">
            <a:off x="201175" y="185201"/>
            <a:ext cx="6039400" cy="4796150"/>
            <a:chOff x="2903425" y="185201"/>
            <a:chExt cx="6039400" cy="4796150"/>
          </a:xfrm>
        </p:grpSpPr>
        <p:cxnSp>
          <p:nvCxnSpPr>
            <p:cNvPr id="71" name="Google Shape;71;p7"/>
            <p:cNvCxnSpPr/>
            <p:nvPr/>
          </p:nvCxnSpPr>
          <p:spPr>
            <a:xfrm rot="10800000">
              <a:off x="2903425" y="531491"/>
              <a:ext cx="6038100" cy="0"/>
            </a:xfrm>
            <a:prstGeom prst="straightConnector1">
              <a:avLst/>
            </a:prstGeom>
            <a:noFill/>
            <a:ln w="9525" cap="flat" cmpd="sng">
              <a:solidFill>
                <a:schemeClr val="lt2"/>
              </a:solidFill>
              <a:prstDash val="solid"/>
              <a:round/>
              <a:headEnd type="none" w="med" len="med"/>
              <a:tailEnd type="none" w="med" len="med"/>
            </a:ln>
          </p:spPr>
        </p:cxnSp>
        <p:sp>
          <p:nvSpPr>
            <p:cNvPr id="72" name="Google Shape;72;p7"/>
            <p:cNvSpPr/>
            <p:nvPr/>
          </p:nvSpPr>
          <p:spPr>
            <a:xfrm rot="10800000">
              <a:off x="8652125" y="185201"/>
              <a:ext cx="290700" cy="29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 name="Google Shape;73;p7"/>
            <p:cNvCxnSpPr/>
            <p:nvPr/>
          </p:nvCxnSpPr>
          <p:spPr>
            <a:xfrm rot="10800000">
              <a:off x="2903425" y="4620741"/>
              <a:ext cx="6038100" cy="0"/>
            </a:xfrm>
            <a:prstGeom prst="straightConnector1">
              <a:avLst/>
            </a:prstGeom>
            <a:noFill/>
            <a:ln w="9525" cap="flat" cmpd="sng">
              <a:solidFill>
                <a:schemeClr val="lt2"/>
              </a:solidFill>
              <a:prstDash val="solid"/>
              <a:round/>
              <a:headEnd type="none" w="med" len="med"/>
              <a:tailEnd type="none" w="med" len="med"/>
            </a:ln>
          </p:spPr>
        </p:cxnSp>
        <p:cxnSp>
          <p:nvCxnSpPr>
            <p:cNvPr id="74" name="Google Shape;74;p7"/>
            <p:cNvCxnSpPr/>
            <p:nvPr/>
          </p:nvCxnSpPr>
          <p:spPr>
            <a:xfrm>
              <a:off x="8582125" y="212025"/>
              <a:ext cx="0" cy="4744200"/>
            </a:xfrm>
            <a:prstGeom prst="straightConnector1">
              <a:avLst/>
            </a:prstGeom>
            <a:noFill/>
            <a:ln w="9525" cap="flat" cmpd="sng">
              <a:solidFill>
                <a:schemeClr val="lt2"/>
              </a:solidFill>
              <a:prstDash val="solid"/>
              <a:round/>
              <a:headEnd type="none" w="med" len="med"/>
              <a:tailEnd type="none" w="med" len="med"/>
            </a:ln>
          </p:spPr>
        </p:cxnSp>
        <p:sp>
          <p:nvSpPr>
            <p:cNvPr id="75" name="Google Shape;75;p7"/>
            <p:cNvSpPr/>
            <p:nvPr/>
          </p:nvSpPr>
          <p:spPr>
            <a:xfrm rot="10800000">
              <a:off x="8652125" y="4689751"/>
              <a:ext cx="290700" cy="29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pic>
        <p:nvPicPr>
          <p:cNvPr id="77" name="Google Shape;77;p8"/>
          <p:cNvPicPr preferRelativeResize="0"/>
          <p:nvPr/>
        </p:nvPicPr>
        <p:blipFill rotWithShape="1">
          <a:blip r:embed="rId2">
            <a:alphaModFix amt="20000"/>
          </a:blip>
          <a:srcRect l="1408" t="2321" r="1418" b="15664"/>
          <a:stretch/>
        </p:blipFill>
        <p:spPr>
          <a:xfrm rot="10800000">
            <a:off x="0" y="0"/>
            <a:ext cx="9143997" cy="5143501"/>
          </a:xfrm>
          <a:prstGeom prst="rect">
            <a:avLst/>
          </a:prstGeom>
          <a:noFill/>
          <a:ln>
            <a:noFill/>
          </a:ln>
        </p:spPr>
      </p:pic>
      <p:sp>
        <p:nvSpPr>
          <p:cNvPr id="78" name="Google Shape;78;p8"/>
          <p:cNvSpPr txBox="1">
            <a:spLocks noGrp="1"/>
          </p:cNvSpPr>
          <p:nvPr>
            <p:ph type="title"/>
          </p:nvPr>
        </p:nvSpPr>
        <p:spPr>
          <a:xfrm>
            <a:off x="2642550" y="1515300"/>
            <a:ext cx="3858900" cy="211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9" name="Google Shape;79;p8"/>
          <p:cNvSpPr/>
          <p:nvPr/>
        </p:nvSpPr>
        <p:spPr>
          <a:xfrm rot="10800000">
            <a:off x="459050" y="331150"/>
            <a:ext cx="415800" cy="41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8"/>
          <p:cNvCxnSpPr/>
          <p:nvPr/>
        </p:nvCxnSpPr>
        <p:spPr>
          <a:xfrm>
            <a:off x="205800" y="271800"/>
            <a:ext cx="8732400" cy="0"/>
          </a:xfrm>
          <a:prstGeom prst="straightConnector1">
            <a:avLst/>
          </a:prstGeom>
          <a:noFill/>
          <a:ln w="9525" cap="flat" cmpd="sng">
            <a:solidFill>
              <a:schemeClr val="lt2"/>
            </a:solidFill>
            <a:prstDash val="solid"/>
            <a:round/>
            <a:headEnd type="none" w="med" len="med"/>
            <a:tailEnd type="none" w="med" len="med"/>
          </a:ln>
        </p:spPr>
      </p:cxnSp>
      <p:cxnSp>
        <p:nvCxnSpPr>
          <p:cNvPr id="81" name="Google Shape;81;p8"/>
          <p:cNvCxnSpPr/>
          <p:nvPr/>
        </p:nvCxnSpPr>
        <p:spPr>
          <a:xfrm>
            <a:off x="205800" y="4784350"/>
            <a:ext cx="8732400" cy="0"/>
          </a:xfrm>
          <a:prstGeom prst="straightConnector1">
            <a:avLst/>
          </a:prstGeom>
          <a:noFill/>
          <a:ln w="9525" cap="flat" cmpd="sng">
            <a:solidFill>
              <a:schemeClr val="lt2"/>
            </a:solidFill>
            <a:prstDash val="solid"/>
            <a:round/>
            <a:headEnd type="none" w="med" len="med"/>
            <a:tailEnd type="none" w="med" len="med"/>
          </a:ln>
        </p:spPr>
      </p:cxnSp>
      <p:sp>
        <p:nvSpPr>
          <p:cNvPr id="82" name="Google Shape;82;p8"/>
          <p:cNvSpPr/>
          <p:nvPr/>
        </p:nvSpPr>
        <p:spPr>
          <a:xfrm rot="10800000" flipH="1">
            <a:off x="8720700" y="4828700"/>
            <a:ext cx="217500" cy="21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rot="10800000" flipH="1">
            <a:off x="8216575" y="4348000"/>
            <a:ext cx="386100" cy="387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8"/>
        <p:cNvGrpSpPr/>
        <p:nvPr/>
      </p:nvGrpSpPr>
      <p:grpSpPr>
        <a:xfrm>
          <a:off x="0" y="0"/>
          <a:ext cx="0" cy="0"/>
          <a:chOff x="0" y="0"/>
          <a:chExt cx="0" cy="0"/>
        </a:xfrm>
      </p:grpSpPr>
      <p:pic>
        <p:nvPicPr>
          <p:cNvPr id="99" name="Google Shape;99;p11"/>
          <p:cNvPicPr preferRelativeResize="0"/>
          <p:nvPr/>
        </p:nvPicPr>
        <p:blipFill rotWithShape="1">
          <a:blip r:embed="rId2">
            <a:alphaModFix amt="20000"/>
          </a:blip>
          <a:srcRect l="1408" t="2321" r="1418" b="15664"/>
          <a:stretch/>
        </p:blipFill>
        <p:spPr>
          <a:xfrm rot="10800000" flipH="1">
            <a:off x="-75" y="0"/>
            <a:ext cx="9143997" cy="5143501"/>
          </a:xfrm>
          <a:prstGeom prst="rect">
            <a:avLst/>
          </a:prstGeom>
          <a:noFill/>
          <a:ln>
            <a:noFill/>
          </a:ln>
        </p:spPr>
      </p:pic>
      <p:sp>
        <p:nvSpPr>
          <p:cNvPr id="100" name="Google Shape;100;p11"/>
          <p:cNvSpPr txBox="1">
            <a:spLocks noGrp="1"/>
          </p:cNvSpPr>
          <p:nvPr>
            <p:ph type="title" hasCustomPrompt="1"/>
          </p:nvPr>
        </p:nvSpPr>
        <p:spPr>
          <a:xfrm>
            <a:off x="2288700" y="2600138"/>
            <a:ext cx="4566600" cy="132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1" name="Google Shape;101;p11"/>
          <p:cNvSpPr txBox="1">
            <a:spLocks noGrp="1"/>
          </p:cNvSpPr>
          <p:nvPr>
            <p:ph type="body" idx="1"/>
          </p:nvPr>
        </p:nvSpPr>
        <p:spPr>
          <a:xfrm>
            <a:off x="2288750" y="3926938"/>
            <a:ext cx="4566600" cy="457200"/>
          </a:xfrm>
          <a:prstGeom prst="rect">
            <a:avLst/>
          </a:prstGeom>
          <a:solidFill>
            <a:schemeClr val="accent1"/>
          </a:solidFill>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02" name="Google Shape;102;p11"/>
          <p:cNvSpPr>
            <a:spLocks noGrp="1"/>
          </p:cNvSpPr>
          <p:nvPr>
            <p:ph type="pic" idx="2"/>
          </p:nvPr>
        </p:nvSpPr>
        <p:spPr>
          <a:xfrm>
            <a:off x="724576" y="1675"/>
            <a:ext cx="7694700" cy="2503200"/>
          </a:xfrm>
          <a:prstGeom prst="rect">
            <a:avLst/>
          </a:prstGeom>
          <a:noFill/>
          <a:ln>
            <a:noFill/>
          </a:ln>
        </p:spPr>
      </p:sp>
      <p:grpSp>
        <p:nvGrpSpPr>
          <p:cNvPr id="103" name="Google Shape;103;p11"/>
          <p:cNvGrpSpPr/>
          <p:nvPr/>
        </p:nvGrpSpPr>
        <p:grpSpPr>
          <a:xfrm>
            <a:off x="191250" y="1675"/>
            <a:ext cx="8761500" cy="4954800"/>
            <a:chOff x="203975" y="1675"/>
            <a:chExt cx="8761500" cy="4954800"/>
          </a:xfrm>
        </p:grpSpPr>
        <p:cxnSp>
          <p:nvCxnSpPr>
            <p:cNvPr id="104" name="Google Shape;104;p11"/>
            <p:cNvCxnSpPr/>
            <p:nvPr/>
          </p:nvCxnSpPr>
          <p:spPr>
            <a:xfrm>
              <a:off x="203975" y="4460350"/>
              <a:ext cx="8761500" cy="0"/>
            </a:xfrm>
            <a:prstGeom prst="straightConnector1">
              <a:avLst/>
            </a:prstGeom>
            <a:noFill/>
            <a:ln w="9525" cap="flat" cmpd="sng">
              <a:solidFill>
                <a:schemeClr val="lt2"/>
              </a:solidFill>
              <a:prstDash val="solid"/>
              <a:round/>
              <a:headEnd type="none" w="med" len="med"/>
              <a:tailEnd type="none" w="med" len="med"/>
            </a:ln>
          </p:spPr>
        </p:cxnSp>
        <p:cxnSp>
          <p:nvCxnSpPr>
            <p:cNvPr id="105" name="Google Shape;105;p11"/>
            <p:cNvCxnSpPr/>
            <p:nvPr/>
          </p:nvCxnSpPr>
          <p:spPr>
            <a:xfrm>
              <a:off x="735088" y="1675"/>
              <a:ext cx="0" cy="4954800"/>
            </a:xfrm>
            <a:prstGeom prst="straightConnector1">
              <a:avLst/>
            </a:prstGeom>
            <a:noFill/>
            <a:ln w="9525" cap="flat" cmpd="sng">
              <a:solidFill>
                <a:schemeClr val="lt2"/>
              </a:solidFill>
              <a:prstDash val="solid"/>
              <a:round/>
              <a:headEnd type="none" w="med" len="med"/>
              <a:tailEnd type="none" w="med" len="med"/>
            </a:ln>
          </p:spPr>
        </p:cxnSp>
        <p:cxnSp>
          <p:nvCxnSpPr>
            <p:cNvPr id="106" name="Google Shape;106;p11"/>
            <p:cNvCxnSpPr/>
            <p:nvPr/>
          </p:nvCxnSpPr>
          <p:spPr>
            <a:xfrm>
              <a:off x="8434363" y="1675"/>
              <a:ext cx="0" cy="4954800"/>
            </a:xfrm>
            <a:prstGeom prst="straightConnector1">
              <a:avLst/>
            </a:prstGeom>
            <a:noFill/>
            <a:ln w="9525" cap="flat" cmpd="sng">
              <a:solidFill>
                <a:schemeClr val="lt2"/>
              </a:solidFill>
              <a:prstDash val="solid"/>
              <a:round/>
              <a:headEnd type="none" w="med" len="med"/>
              <a:tailEnd type="none" w="med" len="med"/>
            </a:ln>
          </p:spPr>
        </p:cxnSp>
        <p:sp>
          <p:nvSpPr>
            <p:cNvPr id="107" name="Google Shape;107;p11"/>
            <p:cNvSpPr/>
            <p:nvPr/>
          </p:nvSpPr>
          <p:spPr>
            <a:xfrm rot="10800000">
              <a:off x="8490637" y="4524885"/>
              <a:ext cx="387000" cy="38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10800000">
              <a:off x="256235" y="4524885"/>
              <a:ext cx="387000" cy="38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99"/>
        <p:cNvGrpSpPr/>
        <p:nvPr/>
      </p:nvGrpSpPr>
      <p:grpSpPr>
        <a:xfrm>
          <a:off x="0" y="0"/>
          <a:ext cx="0" cy="0"/>
          <a:chOff x="0" y="0"/>
          <a:chExt cx="0" cy="0"/>
        </a:xfrm>
      </p:grpSpPr>
      <p:pic>
        <p:nvPicPr>
          <p:cNvPr id="300" name="Google Shape;300;p27"/>
          <p:cNvPicPr preferRelativeResize="0"/>
          <p:nvPr/>
        </p:nvPicPr>
        <p:blipFill rotWithShape="1">
          <a:blip r:embed="rId2">
            <a:alphaModFix amt="20000"/>
          </a:blip>
          <a:srcRect l="1408" t="2321" r="1418" b="15664"/>
          <a:stretch/>
        </p:blipFill>
        <p:spPr>
          <a:xfrm rot="10800000">
            <a:off x="0" y="0"/>
            <a:ext cx="9143997" cy="5143501"/>
          </a:xfrm>
          <a:prstGeom prst="rect">
            <a:avLst/>
          </a:prstGeom>
          <a:noFill/>
          <a:ln>
            <a:noFill/>
          </a:ln>
        </p:spPr>
      </p:pic>
      <p:sp>
        <p:nvSpPr>
          <p:cNvPr id="301" name="Google Shape;301;p27"/>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2" name="Google Shape;302;p27"/>
          <p:cNvGrpSpPr/>
          <p:nvPr/>
        </p:nvGrpSpPr>
        <p:grpSpPr>
          <a:xfrm flipH="1">
            <a:off x="208249" y="203700"/>
            <a:ext cx="8720022" cy="4736100"/>
            <a:chOff x="201175" y="288225"/>
            <a:chExt cx="8720022" cy="4736100"/>
          </a:xfrm>
        </p:grpSpPr>
        <p:grpSp>
          <p:nvGrpSpPr>
            <p:cNvPr id="303" name="Google Shape;303;p27"/>
            <p:cNvGrpSpPr/>
            <p:nvPr/>
          </p:nvGrpSpPr>
          <p:grpSpPr>
            <a:xfrm>
              <a:off x="201175" y="288225"/>
              <a:ext cx="8720022" cy="4736100"/>
              <a:chOff x="201175" y="288225"/>
              <a:chExt cx="8720022" cy="4736100"/>
            </a:xfrm>
          </p:grpSpPr>
          <p:sp>
            <p:nvSpPr>
              <p:cNvPr id="304" name="Google Shape;304;p27"/>
              <p:cNvSpPr/>
              <p:nvPr/>
            </p:nvSpPr>
            <p:spPr>
              <a:xfrm rot="10800000" flipH="1">
                <a:off x="8591497" y="301950"/>
                <a:ext cx="329700" cy="3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0800000" flipH="1">
                <a:off x="201175" y="4627724"/>
                <a:ext cx="319500" cy="3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7"/>
              <p:cNvCxnSpPr/>
              <p:nvPr/>
            </p:nvCxnSpPr>
            <p:spPr>
              <a:xfrm>
                <a:off x="601999" y="288225"/>
                <a:ext cx="0" cy="4736100"/>
              </a:xfrm>
              <a:prstGeom prst="straightConnector1">
                <a:avLst/>
              </a:prstGeom>
              <a:noFill/>
              <a:ln w="9525" cap="flat" cmpd="sng">
                <a:solidFill>
                  <a:schemeClr val="lt2"/>
                </a:solidFill>
                <a:prstDash val="solid"/>
                <a:round/>
                <a:headEnd type="none" w="med" len="med"/>
                <a:tailEnd type="none" w="med" len="med"/>
              </a:ln>
            </p:spPr>
          </p:cxnSp>
        </p:grpSp>
        <p:cxnSp>
          <p:nvCxnSpPr>
            <p:cNvPr id="307" name="Google Shape;307;p27"/>
            <p:cNvCxnSpPr/>
            <p:nvPr/>
          </p:nvCxnSpPr>
          <p:spPr>
            <a:xfrm>
              <a:off x="8520995" y="288225"/>
              <a:ext cx="0" cy="4736100"/>
            </a:xfrm>
            <a:prstGeom prst="straightConnector1">
              <a:avLst/>
            </a:prstGeom>
            <a:noFill/>
            <a:ln w="9525" cap="flat" cmpd="sng">
              <a:solidFill>
                <a:schemeClr val="lt2"/>
              </a:solidFill>
              <a:prstDash val="solid"/>
              <a:round/>
              <a:headEnd type="none" w="med" len="med"/>
              <a:tailEnd type="none" w="med" len="med"/>
            </a:ln>
          </p:spPr>
        </p:cxnSp>
      </p:grpSp>
      <p:sp>
        <p:nvSpPr>
          <p:cNvPr id="308" name="Google Shape;308;p27"/>
          <p:cNvSpPr/>
          <p:nvPr/>
        </p:nvSpPr>
        <p:spPr>
          <a:xfrm rot="10800000">
            <a:off x="8233249" y="203700"/>
            <a:ext cx="207000" cy="20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rot="10800000">
            <a:off x="8597201" y="697600"/>
            <a:ext cx="334200" cy="33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10"/>
        <p:cNvGrpSpPr/>
        <p:nvPr/>
      </p:nvGrpSpPr>
      <p:grpSpPr>
        <a:xfrm>
          <a:off x="0" y="0"/>
          <a:ext cx="0" cy="0"/>
          <a:chOff x="0" y="0"/>
          <a:chExt cx="0" cy="0"/>
        </a:xfrm>
      </p:grpSpPr>
      <p:pic>
        <p:nvPicPr>
          <p:cNvPr id="311" name="Google Shape;311;p28"/>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312" name="Google Shape;312;p28"/>
          <p:cNvSpPr txBox="1">
            <a:spLocks noGrp="1"/>
          </p:cNvSpPr>
          <p:nvPr>
            <p:ph type="title"/>
          </p:nvPr>
        </p:nvSpPr>
        <p:spPr>
          <a:xfrm>
            <a:off x="4450650" y="539500"/>
            <a:ext cx="3520800" cy="101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13" name="Google Shape;313;p28"/>
          <p:cNvSpPr txBox="1">
            <a:spLocks noGrp="1"/>
          </p:cNvSpPr>
          <p:nvPr>
            <p:ph type="subTitle" idx="1"/>
          </p:nvPr>
        </p:nvSpPr>
        <p:spPr>
          <a:xfrm>
            <a:off x="4455300" y="1523000"/>
            <a:ext cx="3511500" cy="114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4" name="Google Shape;314;p28"/>
          <p:cNvSpPr>
            <a:spLocks noGrp="1"/>
          </p:cNvSpPr>
          <p:nvPr>
            <p:ph type="pic" idx="2"/>
          </p:nvPr>
        </p:nvSpPr>
        <p:spPr>
          <a:xfrm>
            <a:off x="713225" y="9050"/>
            <a:ext cx="3038100" cy="5143500"/>
          </a:xfrm>
          <a:prstGeom prst="rect">
            <a:avLst/>
          </a:prstGeom>
          <a:noFill/>
          <a:ln>
            <a:noFill/>
          </a:ln>
        </p:spPr>
      </p:sp>
      <p:grpSp>
        <p:nvGrpSpPr>
          <p:cNvPr id="315" name="Google Shape;315;p28"/>
          <p:cNvGrpSpPr/>
          <p:nvPr/>
        </p:nvGrpSpPr>
        <p:grpSpPr>
          <a:xfrm>
            <a:off x="3750075" y="204050"/>
            <a:ext cx="5167500" cy="4769975"/>
            <a:chOff x="3750075" y="204050"/>
            <a:chExt cx="5167500" cy="4769975"/>
          </a:xfrm>
        </p:grpSpPr>
        <p:cxnSp>
          <p:nvCxnSpPr>
            <p:cNvPr id="316" name="Google Shape;316;p28"/>
            <p:cNvCxnSpPr/>
            <p:nvPr/>
          </p:nvCxnSpPr>
          <p:spPr>
            <a:xfrm rot="10800000">
              <a:off x="3750075" y="495875"/>
              <a:ext cx="5167500" cy="0"/>
            </a:xfrm>
            <a:prstGeom prst="straightConnector1">
              <a:avLst/>
            </a:prstGeom>
            <a:noFill/>
            <a:ln w="9525" cap="flat" cmpd="sng">
              <a:solidFill>
                <a:schemeClr val="lt2"/>
              </a:solidFill>
              <a:prstDash val="solid"/>
              <a:round/>
              <a:headEnd type="none" w="med" len="med"/>
              <a:tailEnd type="none" w="med" len="med"/>
            </a:ln>
          </p:spPr>
        </p:cxnSp>
        <p:cxnSp>
          <p:nvCxnSpPr>
            <p:cNvPr id="317" name="Google Shape;317;p28"/>
            <p:cNvCxnSpPr/>
            <p:nvPr/>
          </p:nvCxnSpPr>
          <p:spPr>
            <a:xfrm rot="10800000">
              <a:off x="3750075" y="4704275"/>
              <a:ext cx="5167500" cy="0"/>
            </a:xfrm>
            <a:prstGeom prst="straightConnector1">
              <a:avLst/>
            </a:prstGeom>
            <a:noFill/>
            <a:ln w="9525" cap="flat" cmpd="sng">
              <a:solidFill>
                <a:schemeClr val="lt2"/>
              </a:solidFill>
              <a:prstDash val="solid"/>
              <a:round/>
              <a:headEnd type="none" w="med" len="med"/>
              <a:tailEnd type="none" w="med" len="med"/>
            </a:ln>
          </p:spPr>
        </p:cxnSp>
        <p:cxnSp>
          <p:nvCxnSpPr>
            <p:cNvPr id="318" name="Google Shape;318;p28"/>
            <p:cNvCxnSpPr/>
            <p:nvPr/>
          </p:nvCxnSpPr>
          <p:spPr>
            <a:xfrm>
              <a:off x="856615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19" name="Google Shape;319;p28"/>
            <p:cNvSpPr/>
            <p:nvPr/>
          </p:nvSpPr>
          <p:spPr>
            <a:xfrm rot="10800000" flipH="1">
              <a:off x="8652550"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0800000" flipH="1">
              <a:off x="8652550"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28"/>
          <p:cNvSpPr txBox="1"/>
          <p:nvPr/>
        </p:nvSpPr>
        <p:spPr>
          <a:xfrm>
            <a:off x="4075975" y="4123967"/>
            <a:ext cx="4354800" cy="474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dk1"/>
                </a:solidFill>
                <a:latin typeface="Nunito"/>
                <a:ea typeface="Nunito"/>
                <a:cs typeface="Nunito"/>
                <a:sym typeface="Nunito"/>
              </a:rPr>
              <a:t>CREDITS: This presentation template was created by </a:t>
            </a:r>
            <a:r>
              <a:rPr lang="en" sz="1100" b="1">
                <a:solidFill>
                  <a:schemeClr val="dk1"/>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Slidesgo</a:t>
            </a:r>
            <a:r>
              <a:rPr lang="en" sz="1100">
                <a:solidFill>
                  <a:schemeClr val="dk1"/>
                </a:solidFill>
                <a:latin typeface="Nunito"/>
                <a:ea typeface="Nunito"/>
                <a:cs typeface="Nunito"/>
                <a:sym typeface="Nunito"/>
              </a:rPr>
              <a:t>, including icons by </a:t>
            </a:r>
            <a:r>
              <a:rPr lang="en" sz="1100" b="1">
                <a:solidFill>
                  <a:schemeClr val="dk1"/>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Flaticon</a:t>
            </a:r>
            <a:r>
              <a:rPr lang="en" sz="1100" b="1">
                <a:solidFill>
                  <a:schemeClr val="dk1"/>
                </a:solidFill>
                <a:latin typeface="Nunito"/>
                <a:ea typeface="Nunito"/>
                <a:cs typeface="Nunito"/>
                <a:sym typeface="Nunito"/>
              </a:rPr>
              <a:t> </a:t>
            </a:r>
            <a:r>
              <a:rPr lang="en" sz="1100">
                <a:solidFill>
                  <a:schemeClr val="dk1"/>
                </a:solidFill>
                <a:latin typeface="Nunito"/>
                <a:ea typeface="Nunito"/>
                <a:cs typeface="Nunito"/>
                <a:sym typeface="Nunito"/>
              </a:rPr>
              <a:t>and infographics &amp; images by </a:t>
            </a:r>
            <a:r>
              <a:rPr lang="en" sz="1100" b="1">
                <a:solidFill>
                  <a:schemeClr val="dk1"/>
                </a:solidFill>
                <a:uFill>
                  <a:noFill/>
                </a:uFill>
                <a:latin typeface="Nunito"/>
                <a:ea typeface="Nunito"/>
                <a:cs typeface="Nunito"/>
                <a:sym typeface="Nunito"/>
                <a:hlinkClick r:id="rId5">
                  <a:extLst>
                    <a:ext uri="{A12FA001-AC4F-418D-AE19-62706E023703}">
                      <ahyp:hlinkClr xmlns:ahyp="http://schemas.microsoft.com/office/drawing/2018/hyperlinkcolor" val="tx"/>
                    </a:ext>
                  </a:extLst>
                </a:hlinkClick>
              </a:rPr>
              <a:t>Freepik</a:t>
            </a:r>
            <a:endParaRPr sz="1100" b="1">
              <a:solidFill>
                <a:schemeClr val="dk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322"/>
        <p:cNvGrpSpPr/>
        <p:nvPr/>
      </p:nvGrpSpPr>
      <p:grpSpPr>
        <a:xfrm>
          <a:off x="0" y="0"/>
          <a:ext cx="0" cy="0"/>
          <a:chOff x="0" y="0"/>
          <a:chExt cx="0" cy="0"/>
        </a:xfrm>
      </p:grpSpPr>
      <p:pic>
        <p:nvPicPr>
          <p:cNvPr id="323" name="Google Shape;323;p29"/>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cxnSp>
        <p:nvCxnSpPr>
          <p:cNvPr id="324" name="Google Shape;324;p29"/>
          <p:cNvCxnSpPr/>
          <p:nvPr/>
        </p:nvCxnSpPr>
        <p:spPr>
          <a:xfrm rot="10800000">
            <a:off x="201075" y="495875"/>
            <a:ext cx="8716500" cy="0"/>
          </a:xfrm>
          <a:prstGeom prst="straightConnector1">
            <a:avLst/>
          </a:prstGeom>
          <a:noFill/>
          <a:ln w="9525" cap="flat" cmpd="sng">
            <a:solidFill>
              <a:schemeClr val="lt2"/>
            </a:solidFill>
            <a:prstDash val="solid"/>
            <a:round/>
            <a:headEnd type="none" w="med" len="med"/>
            <a:tailEnd type="none" w="med" len="med"/>
          </a:ln>
        </p:spPr>
      </p:cxnSp>
      <p:cxnSp>
        <p:nvCxnSpPr>
          <p:cNvPr id="325" name="Google Shape;325;p29"/>
          <p:cNvCxnSpPr/>
          <p:nvPr/>
        </p:nvCxnSpPr>
        <p:spPr>
          <a:xfrm rot="10800000">
            <a:off x="201075" y="4704275"/>
            <a:ext cx="8716500" cy="0"/>
          </a:xfrm>
          <a:prstGeom prst="straightConnector1">
            <a:avLst/>
          </a:prstGeom>
          <a:noFill/>
          <a:ln w="9525" cap="flat" cmpd="sng">
            <a:solidFill>
              <a:schemeClr val="lt2"/>
            </a:solidFill>
            <a:prstDash val="solid"/>
            <a:round/>
            <a:headEnd type="none" w="med" len="med"/>
            <a:tailEnd type="none" w="med" len="med"/>
          </a:ln>
        </p:spPr>
      </p:cxnSp>
      <p:cxnSp>
        <p:nvCxnSpPr>
          <p:cNvPr id="326" name="Google Shape;326;p29"/>
          <p:cNvCxnSpPr/>
          <p:nvPr/>
        </p:nvCxnSpPr>
        <p:spPr>
          <a:xfrm>
            <a:off x="85743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27" name="Google Shape;327;p29"/>
          <p:cNvSpPr/>
          <p:nvPr/>
        </p:nvSpPr>
        <p:spPr>
          <a:xfrm rot="10800000" flipH="1">
            <a:off x="8652550"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rot="10800000" flipH="1">
            <a:off x="8652550"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9"/>
          <p:cNvCxnSpPr/>
          <p:nvPr/>
        </p:nvCxnSpPr>
        <p:spPr>
          <a:xfrm>
            <a:off x="5697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30" name="Google Shape;330;p29"/>
          <p:cNvSpPr/>
          <p:nvPr/>
        </p:nvSpPr>
        <p:spPr>
          <a:xfrm rot="10800000" flipH="1">
            <a:off x="280175"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0800000" flipH="1">
            <a:off x="280175"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63300"/>
            <a:ext cx="7717500" cy="5649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2"/>
              </a:buClr>
              <a:buSzPts val="3500"/>
              <a:buFont typeface="Skranji"/>
              <a:buNone/>
              <a:defRPr sz="3500">
                <a:solidFill>
                  <a:schemeClr val="dk2"/>
                </a:solidFill>
                <a:latin typeface="Skranji"/>
                <a:ea typeface="Skranji"/>
                <a:cs typeface="Skranji"/>
                <a:sym typeface="Skranji"/>
              </a:defRPr>
            </a:lvl1pPr>
            <a:lvl2pPr lvl="1">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2pPr>
            <a:lvl3pPr lvl="2">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3pPr>
            <a:lvl4pPr lvl="3">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4pPr>
            <a:lvl5pPr lvl="4">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5pPr>
            <a:lvl6pPr lvl="5">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6pPr>
            <a:lvl7pPr lvl="6">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7pPr>
            <a:lvl8pPr lvl="7">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8pPr>
            <a:lvl9pPr lvl="8">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9pPr>
          </a:lstStyle>
          <a:p>
            <a:endParaRPr/>
          </a:p>
        </p:txBody>
      </p:sp>
      <p:sp>
        <p:nvSpPr>
          <p:cNvPr id="7" name="Google Shape;7;p1"/>
          <p:cNvSpPr txBox="1">
            <a:spLocks noGrp="1"/>
          </p:cNvSpPr>
          <p:nvPr>
            <p:ph type="body" idx="1"/>
          </p:nvPr>
        </p:nvSpPr>
        <p:spPr>
          <a:xfrm>
            <a:off x="713225" y="1237555"/>
            <a:ext cx="7717500" cy="33711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lt2"/>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3" r:id="rId3"/>
    <p:sldLayoutId id="2147483654" r:id="rId4"/>
    <p:sldLayoutId id="2147483657" r:id="rId5"/>
    <p:sldLayoutId id="2147483658" r:id="rId6"/>
    <p:sldLayoutId id="2147483673" r:id="rId7"/>
    <p:sldLayoutId id="2147483674" r:id="rId8"/>
    <p:sldLayoutId id="2147483675" r:id="rId9"/>
    <p:sldLayoutId id="2147483676" r:id="rId10"/>
    <p:sldLayoutId id="2147483677" r:id="rId11"/>
    <p:sldLayoutId id="214748367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34.gif"/></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26.png"/><Relationship Id="rId4" Type="http://schemas.openxmlformats.org/officeDocument/2006/relationships/image" Target="../media/image36.gif"/></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46.png"/><Relationship Id="rId4" Type="http://schemas.openxmlformats.org/officeDocument/2006/relationships/image" Target="../media/image45.png"/></Relationships>
</file>

<file path=ppt/slides/_rels/slide22.xml.rels><?xml version="1.0" encoding="UTF-8" standalone="yes"?>
<Relationships xmlns="http://schemas.openxmlformats.org/package/2006/relationships"><Relationship Id="rId8" Type="http://schemas.openxmlformats.org/officeDocument/2006/relationships/image" Target="../media/image48.png"/><Relationship Id="rId3" Type="http://schemas.microsoft.com/office/2007/relationships/media" Target="../media/media2.mp4"/><Relationship Id="rId7" Type="http://schemas.openxmlformats.org/officeDocument/2006/relationships/image" Target="../media/image4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2.xml"/><Relationship Id="rId5" Type="http://schemas.openxmlformats.org/officeDocument/2006/relationships/slideLayout" Target="../slideLayouts/slideLayout7.xml"/><Relationship Id="rId10" Type="http://schemas.openxmlformats.org/officeDocument/2006/relationships/image" Target="../media/image50.gif"/><Relationship Id="rId4" Type="http://schemas.openxmlformats.org/officeDocument/2006/relationships/video" Target="../media/media2.mp4"/><Relationship Id="rId9" Type="http://schemas.openxmlformats.org/officeDocument/2006/relationships/image" Target="../media/image49.gif"/></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5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1.png"/><Relationship Id="rId5" Type="http://schemas.openxmlformats.org/officeDocument/2006/relationships/image" Target="../media/image50.gif"/><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53.jpeg"/><Relationship Id="rId7" Type="http://schemas.openxmlformats.org/officeDocument/2006/relationships/image" Target="../media/image57.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jpeg"/></Relationships>
</file>

<file path=ppt/slides/_rels/slide25.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59.png"/><Relationship Id="rId4" Type="http://schemas.openxmlformats.org/officeDocument/2006/relationships/image" Target="../media/image58.png"/></Relationships>
</file>

<file path=ppt/slides/_rels/slide2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62.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67.jpeg"/><Relationship Id="rId13" Type="http://schemas.openxmlformats.org/officeDocument/2006/relationships/image" Target="../media/image72.png"/><Relationship Id="rId3" Type="http://schemas.openxmlformats.org/officeDocument/2006/relationships/notesSlide" Target="../notesSlides/notesSlide30.xml"/><Relationship Id="rId7" Type="http://schemas.openxmlformats.org/officeDocument/2006/relationships/image" Target="../media/image54.jpeg"/><Relationship Id="rId12" Type="http://schemas.openxmlformats.org/officeDocument/2006/relationships/image" Target="../media/image71.jpeg"/><Relationship Id="rId2" Type="http://schemas.openxmlformats.org/officeDocument/2006/relationships/slideLayout" Target="../slideLayouts/slideLayout3.xml"/><Relationship Id="rId1" Type="http://schemas.openxmlformats.org/officeDocument/2006/relationships/video" Target="https://www.youtube.com/embed/h5m2FsDQZRM?feature=oembed" TargetMode="External"/><Relationship Id="rId6" Type="http://schemas.openxmlformats.org/officeDocument/2006/relationships/image" Target="../media/image66.jpeg"/><Relationship Id="rId11" Type="http://schemas.openxmlformats.org/officeDocument/2006/relationships/image" Target="../media/image70.jpeg"/><Relationship Id="rId5" Type="http://schemas.openxmlformats.org/officeDocument/2006/relationships/image" Target="../media/image65.png"/><Relationship Id="rId10" Type="http://schemas.openxmlformats.org/officeDocument/2006/relationships/image" Target="../media/image69.jpeg"/><Relationship Id="rId4" Type="http://schemas.openxmlformats.org/officeDocument/2006/relationships/image" Target="../media/image64.png"/><Relationship Id="rId9" Type="http://schemas.openxmlformats.org/officeDocument/2006/relationships/image" Target="../media/image68.jpeg"/></Relationships>
</file>

<file path=ppt/slides/_rels/slide31.xml.rels><?xml version="1.0" encoding="UTF-8" standalone="yes"?>
<Relationships xmlns="http://schemas.openxmlformats.org/package/2006/relationships"><Relationship Id="rId3" Type="http://schemas.openxmlformats.org/officeDocument/2006/relationships/image" Target="../media/image72.png"/><Relationship Id="rId7"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8.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73.png"/><Relationship Id="rId5" Type="http://schemas.openxmlformats.org/officeDocument/2006/relationships/image" Target="../media/image64.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8" Type="http://schemas.openxmlformats.org/officeDocument/2006/relationships/image" Target="../media/image68.jpeg"/><Relationship Id="rId3" Type="http://schemas.openxmlformats.org/officeDocument/2006/relationships/notesSlide" Target="../notesSlides/notesSlide33.xml"/><Relationship Id="rId7" Type="http://schemas.openxmlformats.org/officeDocument/2006/relationships/image" Target="../media/image67.jpeg"/><Relationship Id="rId2" Type="http://schemas.openxmlformats.org/officeDocument/2006/relationships/slideLayout" Target="../slideLayouts/slideLayout3.xml"/><Relationship Id="rId1" Type="http://schemas.openxmlformats.org/officeDocument/2006/relationships/video" Target="https://www.youtube.com/embed/h5m2FsDQZRM?feature=oembed" TargetMode="External"/><Relationship Id="rId6" Type="http://schemas.openxmlformats.org/officeDocument/2006/relationships/image" Target="../media/image54.jpeg"/><Relationship Id="rId11" Type="http://schemas.openxmlformats.org/officeDocument/2006/relationships/image" Target="../media/image71.jpeg"/><Relationship Id="rId5" Type="http://schemas.openxmlformats.org/officeDocument/2006/relationships/image" Target="../media/image66.jpeg"/><Relationship Id="rId10" Type="http://schemas.openxmlformats.org/officeDocument/2006/relationships/image" Target="../media/image70.jpeg"/><Relationship Id="rId4" Type="http://schemas.openxmlformats.org/officeDocument/2006/relationships/image" Target="../media/image65.png"/><Relationship Id="rId9" Type="http://schemas.openxmlformats.org/officeDocument/2006/relationships/image" Target="../media/image69.jpeg"/></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video" Target="https://www.youtube.com/embed/PfwRGyaZ8r0?feature=oembed" TargetMode="External"/><Relationship Id="rId5" Type="http://schemas.openxmlformats.org/officeDocument/2006/relationships/image" Target="../media/image4.png"/><Relationship Id="rId4" Type="http://schemas.openxmlformats.org/officeDocument/2006/relationships/image" Target="../media/image74.jpe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8.xml"/><Relationship Id="rId1" Type="http://schemas.openxmlformats.org/officeDocument/2006/relationships/video" Target="https://www.youtube.com/embed/r6L-ONszEGE?feature=oembed" TargetMode="Externa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75.jpe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9.jpeg"/><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1026" name="Picture 2" descr="IEEE Region 10 Conference 2025 (TENCON 2025)">
            <a:extLst>
              <a:ext uri="{FF2B5EF4-FFF2-40B4-BE49-F238E27FC236}">
                <a16:creationId xmlns:a16="http://schemas.microsoft.com/office/drawing/2014/main" id="{DFD3500B-D95B-9162-CF34-E03C2749FF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0143" y="594697"/>
            <a:ext cx="1660211" cy="951357"/>
          </a:xfrm>
          <a:prstGeom prst="rect">
            <a:avLst/>
          </a:prstGeom>
          <a:noFill/>
          <a:extLst>
            <a:ext uri="{909E8E84-426E-40DD-AFC4-6F175D3DCCD1}">
              <a14:hiddenFill xmlns:a14="http://schemas.microsoft.com/office/drawing/2010/main">
                <a:solidFill>
                  <a:srgbClr val="FFFFFF"/>
                </a:solidFill>
              </a14:hiddenFill>
            </a:ext>
          </a:extLst>
        </p:spPr>
      </p:pic>
      <p:sp>
        <p:nvSpPr>
          <p:cNvPr id="351" name="Google Shape;351;p34"/>
          <p:cNvSpPr txBox="1">
            <a:spLocks noGrp="1"/>
          </p:cNvSpPr>
          <p:nvPr>
            <p:ph type="ctrTitle"/>
          </p:nvPr>
        </p:nvSpPr>
        <p:spPr>
          <a:xfrm>
            <a:off x="396147" y="594697"/>
            <a:ext cx="4503261" cy="2627371"/>
          </a:xfrm>
          <a:prstGeom prst="rect">
            <a:avLst/>
          </a:prstGeom>
        </p:spPr>
        <p:txBody>
          <a:bodyPr spcFirstLastPara="1" wrap="square" lIns="91425" tIns="91425" rIns="91425" bIns="91425" anchor="b" anchorCtr="0">
            <a:noAutofit/>
          </a:bodyPr>
          <a:lstStyle/>
          <a:p>
            <a:br>
              <a:rPr lang="en-US" altLang="en-US" sz="2800" b="1" dirty="0"/>
            </a:br>
            <a:r>
              <a:rPr lang="en-US" sz="2800" dirty="0">
                <a:solidFill>
                  <a:schemeClr val="tx1"/>
                </a:solidFill>
              </a:rPr>
              <a:t>Advanced</a:t>
            </a:r>
            <a:r>
              <a:rPr lang="en-US" sz="3200" dirty="0">
                <a:solidFill>
                  <a:schemeClr val="tx1"/>
                </a:solidFill>
              </a:rPr>
              <a:t> </a:t>
            </a:r>
            <a:br>
              <a:rPr lang="en-US" sz="3200" dirty="0"/>
            </a:br>
            <a:r>
              <a:rPr lang="en-US" sz="3200" dirty="0">
                <a:solidFill>
                  <a:schemeClr val="tx1"/>
                </a:solidFill>
              </a:rPr>
              <a:t>3D Path Planning</a:t>
            </a:r>
            <a:br>
              <a:rPr lang="en-US" sz="2800" dirty="0"/>
            </a:br>
            <a:r>
              <a:rPr lang="en-US" sz="2000" dirty="0"/>
              <a:t>for</a:t>
            </a:r>
            <a:r>
              <a:rPr lang="en-US" sz="2800" dirty="0"/>
              <a:t> </a:t>
            </a:r>
            <a:br>
              <a:rPr lang="en-US" sz="2800" dirty="0"/>
            </a:br>
            <a:r>
              <a:rPr lang="en-US" sz="3200" b="1" dirty="0"/>
              <a:t>Robotic Calligraphy</a:t>
            </a:r>
            <a:r>
              <a:rPr lang="en-US" sz="2800" b="1" dirty="0"/>
              <a:t> </a:t>
            </a:r>
            <a:br>
              <a:rPr lang="en-US" sz="2800" b="1" dirty="0"/>
            </a:br>
            <a:r>
              <a:rPr lang="en-US" sz="2000" dirty="0">
                <a:solidFill>
                  <a:schemeClr val="tx1"/>
                </a:solidFill>
              </a:rPr>
              <a:t>Based on</a:t>
            </a:r>
            <a:r>
              <a:rPr lang="en-US" sz="2800" dirty="0">
                <a:solidFill>
                  <a:schemeClr val="tx1"/>
                </a:solidFill>
              </a:rPr>
              <a:t> </a:t>
            </a:r>
            <a:br>
              <a:rPr lang="en-US" sz="2800" dirty="0">
                <a:solidFill>
                  <a:schemeClr val="tx1"/>
                </a:solidFill>
              </a:rPr>
            </a:br>
            <a:r>
              <a:rPr lang="en-US" sz="2800" dirty="0">
                <a:solidFill>
                  <a:schemeClr val="tx1"/>
                </a:solidFill>
              </a:rPr>
              <a:t>LLM-Driven Text Prompts</a:t>
            </a:r>
          </a:p>
        </p:txBody>
      </p:sp>
      <p:sp>
        <p:nvSpPr>
          <p:cNvPr id="352" name="Google Shape;352;p34"/>
          <p:cNvSpPr txBox="1">
            <a:spLocks noGrp="1"/>
          </p:cNvSpPr>
          <p:nvPr>
            <p:ph type="subTitle" idx="1"/>
          </p:nvPr>
        </p:nvSpPr>
        <p:spPr>
          <a:xfrm>
            <a:off x="722442" y="3323033"/>
            <a:ext cx="3498852" cy="1112519"/>
          </a:xfrm>
          <a:prstGeom prst="rect">
            <a:avLst/>
          </a:prstGeom>
        </p:spPr>
        <p:txBody>
          <a:bodyPr spcFirstLastPara="1" wrap="square" lIns="91425" tIns="91425" rIns="91425" bIns="91425" anchor="t" anchorCtr="0">
            <a:noAutofit/>
          </a:bodyPr>
          <a:lstStyle/>
          <a:p>
            <a:pPr marL="0" indent="0"/>
            <a:r>
              <a:rPr lang="en" sz="1400" dirty="0">
                <a:solidFill>
                  <a:srgbClr val="2A2A2A"/>
                </a:solidFill>
              </a:rPr>
              <a:t>Presenter 1: Cheuk Tung Shadow Yiu, </a:t>
            </a:r>
            <a:endParaRPr lang="zh-TW" altLang="en-US" sz="1400" dirty="0"/>
          </a:p>
          <a:p>
            <a:pPr marL="0" indent="0"/>
            <a:r>
              <a:rPr lang="en" sz="1400" dirty="0">
                <a:solidFill>
                  <a:srgbClr val="2A2A2A"/>
                </a:solidFill>
              </a:rPr>
              <a:t>Presenter 2: Dick Ho Cheung (Dicaprio), </a:t>
            </a:r>
          </a:p>
          <a:p>
            <a:pPr marL="0" indent="0"/>
            <a:r>
              <a:rPr lang="en" sz="1400" dirty="0">
                <a:solidFill>
                  <a:srgbClr val="2A2A2A"/>
                </a:solidFill>
              </a:rPr>
              <a:t>Co-Author:   Haolun Huang,</a:t>
            </a:r>
            <a:endParaRPr lang="en" sz="1400" dirty="0"/>
          </a:p>
          <a:p>
            <a:pPr marL="0" indent="0"/>
            <a:r>
              <a:rPr lang="en" sz="1400" dirty="0"/>
              <a:t>Supervisor:   Professor Kam Tim Woo</a:t>
            </a:r>
            <a:endParaRPr sz="1400" dirty="0"/>
          </a:p>
        </p:txBody>
      </p:sp>
      <p:sp>
        <p:nvSpPr>
          <p:cNvPr id="353" name="Google Shape;353;p34"/>
          <p:cNvSpPr/>
          <p:nvPr/>
        </p:nvSpPr>
        <p:spPr>
          <a:xfrm>
            <a:off x="8387194" y="594697"/>
            <a:ext cx="1161000" cy="11616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5058813" y="3677696"/>
            <a:ext cx="830700" cy="8316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Placeholder 12">
            <a:extLst>
              <a:ext uri="{FF2B5EF4-FFF2-40B4-BE49-F238E27FC236}">
                <a16:creationId xmlns:a16="http://schemas.microsoft.com/office/drawing/2014/main" id="{BDC511DE-199A-ED1F-9D04-AE60294E0055}"/>
              </a:ext>
            </a:extLst>
          </p:cNvPr>
          <p:cNvPicPr>
            <a:picLocks noGrp="1" noChangeAspect="1"/>
          </p:cNvPicPr>
          <p:nvPr>
            <p:ph type="pic" idx="2"/>
          </p:nvPr>
        </p:nvPicPr>
        <p:blipFill rotWithShape="1">
          <a:blip r:embed="rId4"/>
          <a:srcRect l="8590" r="1045" b="-150"/>
          <a:stretch/>
        </p:blipFill>
        <p:spPr bwMode="auto">
          <a:xfrm>
            <a:off x="4770143" y="1625525"/>
            <a:ext cx="4373857" cy="27272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Blue text on a black background&#10;&#10;AI-generated content may be incorrect.">
            <a:extLst>
              <a:ext uri="{FF2B5EF4-FFF2-40B4-BE49-F238E27FC236}">
                <a16:creationId xmlns:a16="http://schemas.microsoft.com/office/drawing/2014/main" id="{2C83CC0A-4C18-23CC-75ED-A0B081FE21A6}"/>
              </a:ext>
            </a:extLst>
          </p:cNvPr>
          <p:cNvPicPr>
            <a:picLocks noChangeAspect="1"/>
          </p:cNvPicPr>
          <p:nvPr/>
        </p:nvPicPr>
        <p:blipFill>
          <a:blip r:embed="rId5"/>
          <a:stretch>
            <a:fillRect/>
          </a:stretch>
        </p:blipFill>
        <p:spPr>
          <a:xfrm>
            <a:off x="633872" y="25850"/>
            <a:ext cx="2589891" cy="487763"/>
          </a:xfrm>
          <a:prstGeom prst="rect">
            <a:avLst/>
          </a:prstGeom>
        </p:spPr>
      </p:pic>
      <p:sp>
        <p:nvSpPr>
          <p:cNvPr id="6" name="TextBox 5">
            <a:extLst>
              <a:ext uri="{FF2B5EF4-FFF2-40B4-BE49-F238E27FC236}">
                <a16:creationId xmlns:a16="http://schemas.microsoft.com/office/drawing/2014/main" id="{A4EE0683-FF53-3252-3410-FA5BA441E275}"/>
              </a:ext>
            </a:extLst>
          </p:cNvPr>
          <p:cNvSpPr txBox="1"/>
          <p:nvPr/>
        </p:nvSpPr>
        <p:spPr>
          <a:xfrm>
            <a:off x="6478489" y="525336"/>
            <a:ext cx="1908705" cy="1169551"/>
          </a:xfrm>
          <a:prstGeom prst="rect">
            <a:avLst/>
          </a:prstGeom>
          <a:noFill/>
        </p:spPr>
        <p:txBody>
          <a:bodyPr wrap="square">
            <a:spAutoFit/>
          </a:bodyPr>
          <a:lstStyle/>
          <a:p>
            <a:r>
              <a:rPr lang="en-US" dirty="0">
                <a:latin typeface="Skranji" panose="020B0604020202020204" charset="0"/>
              </a:rPr>
              <a:t>Track A1F2 CSR 1:</a:t>
            </a:r>
          </a:p>
          <a:p>
            <a:r>
              <a:rPr lang="en-US" dirty="0">
                <a:latin typeface="Skranji" panose="020B0604020202020204" charset="0"/>
              </a:rPr>
              <a:t>Control Systems &amp; Robotics (CSR) 1</a:t>
            </a:r>
          </a:p>
          <a:p>
            <a:endParaRPr lang="en-US" dirty="0">
              <a:latin typeface="Skranji" panose="020B0604020202020204" charset="0"/>
            </a:endParaRPr>
          </a:p>
          <a:p>
            <a:r>
              <a:rPr lang="en-US" dirty="0">
                <a:latin typeface="Skranji" panose="020B0604020202020204" charset="0"/>
              </a:rPr>
              <a:t>28 Oct 2025 8:45am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BF6DE"/>
        </a:solidFill>
        <a:effectLst/>
      </p:bgPr>
    </p:bg>
    <p:spTree>
      <p:nvGrpSpPr>
        <p:cNvPr id="1" name="Shape 835">
          <a:extLst>
            <a:ext uri="{FF2B5EF4-FFF2-40B4-BE49-F238E27FC236}">
              <a16:creationId xmlns:a16="http://schemas.microsoft.com/office/drawing/2014/main" id="{A7861A67-F368-49B8-2454-42091B165001}"/>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368C1BF5-76EA-9E73-13AE-398A3FD8B64D}"/>
              </a:ext>
            </a:extLst>
          </p:cNvPr>
          <p:cNvSpPr/>
          <p:nvPr/>
        </p:nvSpPr>
        <p:spPr>
          <a:xfrm>
            <a:off x="705646" y="1983106"/>
            <a:ext cx="1719448" cy="1798327"/>
          </a:xfrm>
          <a:prstGeom prst="roundRect">
            <a:avLst>
              <a:gd name="adj" fmla="val 8631"/>
            </a:avLst>
          </a:prstGeom>
          <a:solidFill>
            <a:srgbClr val="C9F2D2"/>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A00A4CAC-6225-0C63-35A0-AF450EDA228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lvl="0"/>
            <a:r>
              <a:rPr lang="en-GB" dirty="0"/>
              <a:t>Generate Text </a:t>
            </a:r>
            <a:r>
              <a:rPr lang="en-US" dirty="0"/>
              <a:t>P</a:t>
            </a:r>
            <a:r>
              <a:rPr lang="en-GB" dirty="0" err="1"/>
              <a:t>rompts</a:t>
            </a:r>
            <a:r>
              <a:rPr lang="en-GB" dirty="0"/>
              <a:t> with </a:t>
            </a:r>
            <a:r>
              <a:rPr lang="en-US" altLang="zh-CN" dirty="0"/>
              <a:t>LLM </a:t>
            </a:r>
            <a:endParaRPr dirty="0"/>
          </a:p>
        </p:txBody>
      </p:sp>
      <p:sp>
        <p:nvSpPr>
          <p:cNvPr id="870" name="Arrow: Right 6">
            <a:extLst>
              <a:ext uri="{FF2B5EF4-FFF2-40B4-BE49-F238E27FC236}">
                <a16:creationId xmlns:a16="http://schemas.microsoft.com/office/drawing/2014/main" id="{B17F2BA5-BD77-412C-808A-BA02C0891F99}"/>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A715A99C-6E04-CFFF-5A9C-0DC94978C573}"/>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E9ECDBA4-B1F4-B149-A608-116A7ABA4B38}"/>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B3910645-FD0A-AB21-A557-FB9F92863C50}"/>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CFABC2D2-AADC-C990-1C56-615FFBB0A752}"/>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D60EA548-1100-EB31-871F-DA403BED3CDF}"/>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A2BA586F-18CB-E543-6D27-E839C0B872FC}"/>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05586359-7E11-B2DC-5941-78E9FB8E9BB5}"/>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994AB3F0-02E8-400D-AEEE-8357E54EC01E}"/>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858980AA-6D40-3357-A008-690A20B15BA5}"/>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DB11C586-7829-2214-E58E-045585AE67D5}"/>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EB083D67-2704-F853-B19E-51458C8BB268}"/>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24107361-7BBC-56C3-3843-318292A01BF2}"/>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D183109C-6D80-6128-09F8-A70152DD5F4A}"/>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256DA753-BD1D-7301-9043-A57C991F6BE2}"/>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08BCBED8-CD47-18BC-F7B8-5CF5386ED5A3}"/>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443E7A15-6DE6-02CE-2682-6AAB3CF3512A}"/>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FC655980-E60B-46A2-D405-A8454823C990}"/>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95D0FAF2-1540-3873-AFBF-7FBF1A4A7E00}"/>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5674CEDF-830A-D2EE-6C6F-6936C6CFB8A1}"/>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6775E73-55CA-41ED-6315-83674DD76994}"/>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CB466A29-608E-627C-07D0-D8D95A478C4C}"/>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E8B69774-15E1-9E9F-A0D9-3954D1EE566A}"/>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1237FF78-33AE-79C0-EE12-513196A1F19B}"/>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929E0796-34C4-17F8-4244-26FF1D1DE85C}"/>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06CEA659-B9E9-0F9C-6ED0-0094BC18323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46B715B8-66B1-8C18-F77C-198D7EA3D3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08E201DE-4669-037F-6D44-A491A612A0D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09A0D8AE-42D6-27E2-BE9E-716CE2F986DE}"/>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春節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Spring Festival</a:t>
            </a:r>
            <a:r>
              <a:rPr lang="en-US" altLang="zh-CN" sz="900" dirty="0"/>
              <a:t>.)</a:t>
            </a:r>
            <a:endParaRPr lang="zh-CN" altLang="en-US" sz="900" dirty="0"/>
          </a:p>
        </p:txBody>
      </p:sp>
      <p:sp>
        <p:nvSpPr>
          <p:cNvPr id="10" name="文本框 34">
            <a:extLst>
              <a:ext uri="{FF2B5EF4-FFF2-40B4-BE49-F238E27FC236}">
                <a16:creationId xmlns:a16="http://schemas.microsoft.com/office/drawing/2014/main" id="{B51C265B-DA6B-9888-3362-729C6285B7BD}"/>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8F55B903-62CB-859E-72E5-D74271F39868}"/>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9CA3BC59-C08B-3645-4B62-76A86E09EE12}"/>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66FAB0E5-ABCD-6E51-E2A8-AAC6A625AAEE}"/>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F5953884-8196-3B2D-7F65-388BD1057F16}"/>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CE500EDC-E3E5-5151-8787-37A0A3EAB765}"/>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4747CF8E-ED98-DD71-FB00-D6F882E8889E}"/>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228894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F6DE"/>
        </a:solidFill>
        <a:effectLst/>
      </p:bgPr>
    </p:bg>
    <p:spTree>
      <p:nvGrpSpPr>
        <p:cNvPr id="1" name="">
          <a:extLst>
            <a:ext uri="{FF2B5EF4-FFF2-40B4-BE49-F238E27FC236}">
              <a16:creationId xmlns:a16="http://schemas.microsoft.com/office/drawing/2014/main" id="{6276B7DF-C527-5F85-BC8D-EE01E1C50C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37391E-15C8-FB38-8EC1-6B69F36D3F7E}"/>
              </a:ext>
            </a:extLst>
          </p:cNvPr>
          <p:cNvSpPr>
            <a:spLocks noGrp="1"/>
          </p:cNvSpPr>
          <p:nvPr>
            <p:ph type="title"/>
          </p:nvPr>
        </p:nvSpPr>
        <p:spPr/>
        <p:txBody>
          <a:bodyPr/>
          <a:lstStyle/>
          <a:p>
            <a:r>
              <a:rPr lang="en-US" dirty="0"/>
              <a:t>C</a:t>
            </a:r>
            <a:r>
              <a:rPr lang="en-US" altLang="zh-CN" dirty="0"/>
              <a:t>hatGPT Suggest Idioms</a:t>
            </a:r>
            <a:endParaRPr lang="en-US" dirty="0">
              <a:solidFill>
                <a:srgbClr val="FF0000"/>
              </a:solidFill>
            </a:endParaRPr>
          </a:p>
        </p:txBody>
      </p:sp>
      <p:pic>
        <p:nvPicPr>
          <p:cNvPr id="4" name="Picture 3">
            <a:extLst>
              <a:ext uri="{FF2B5EF4-FFF2-40B4-BE49-F238E27FC236}">
                <a16:creationId xmlns:a16="http://schemas.microsoft.com/office/drawing/2014/main" id="{F9CC49FE-4EB5-B954-64A0-2A1C95FC5F0F}"/>
              </a:ext>
            </a:extLst>
          </p:cNvPr>
          <p:cNvPicPr>
            <a:picLocks noChangeAspect="1"/>
          </p:cNvPicPr>
          <p:nvPr/>
        </p:nvPicPr>
        <p:blipFill>
          <a:blip r:embed="rId3"/>
          <a:stretch>
            <a:fillRect/>
          </a:stretch>
        </p:blipFill>
        <p:spPr>
          <a:xfrm>
            <a:off x="713225" y="1082478"/>
            <a:ext cx="4864375" cy="3597722"/>
          </a:xfrm>
          <a:prstGeom prst="rect">
            <a:avLst/>
          </a:prstGeom>
        </p:spPr>
      </p:pic>
      <p:sp>
        <p:nvSpPr>
          <p:cNvPr id="5" name="Rectangle: Rounded Corners 4">
            <a:extLst>
              <a:ext uri="{FF2B5EF4-FFF2-40B4-BE49-F238E27FC236}">
                <a16:creationId xmlns:a16="http://schemas.microsoft.com/office/drawing/2014/main" id="{F13066E4-00DE-33EB-B7B5-127678A40CED}"/>
              </a:ext>
            </a:extLst>
          </p:cNvPr>
          <p:cNvSpPr/>
          <p:nvPr/>
        </p:nvSpPr>
        <p:spPr>
          <a:xfrm>
            <a:off x="713225" y="3621232"/>
            <a:ext cx="4736807" cy="125730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矩形: 圓角 43">
            <a:extLst>
              <a:ext uri="{FF2B5EF4-FFF2-40B4-BE49-F238E27FC236}">
                <a16:creationId xmlns:a16="http://schemas.microsoft.com/office/drawing/2014/main" id="{2495C5E4-556F-69D2-6644-CA5DA5966AC6}"/>
              </a:ext>
            </a:extLst>
          </p:cNvPr>
          <p:cNvSpPr/>
          <p:nvPr/>
        </p:nvSpPr>
        <p:spPr>
          <a:xfrm>
            <a:off x="5806283" y="192595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pic>
        <p:nvPicPr>
          <p:cNvPr id="16" name="图形 31">
            <a:extLst>
              <a:ext uri="{FF2B5EF4-FFF2-40B4-BE49-F238E27FC236}">
                <a16:creationId xmlns:a16="http://schemas.microsoft.com/office/drawing/2014/main" id="{BA764013-C5DB-886A-A2AA-1100F80529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76194" y="2377817"/>
            <a:ext cx="214079" cy="197759"/>
          </a:xfrm>
          <a:prstGeom prst="rect">
            <a:avLst/>
          </a:prstGeom>
        </p:spPr>
      </p:pic>
      <p:sp>
        <p:nvSpPr>
          <p:cNvPr id="17" name="文本框 33">
            <a:extLst>
              <a:ext uri="{FF2B5EF4-FFF2-40B4-BE49-F238E27FC236}">
                <a16:creationId xmlns:a16="http://schemas.microsoft.com/office/drawing/2014/main" id="{19362CD6-52CC-EDF8-8A8A-D541DF2C8EDE}"/>
              </a:ext>
            </a:extLst>
          </p:cNvPr>
          <p:cNvSpPr txBox="1"/>
          <p:nvPr/>
        </p:nvSpPr>
        <p:spPr>
          <a:xfrm>
            <a:off x="6032273" y="234761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母親節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Mother’s Day</a:t>
            </a:r>
            <a:r>
              <a:rPr lang="en-US" altLang="zh-CN" sz="900" dirty="0"/>
              <a:t>.)</a:t>
            </a:r>
            <a:endParaRPr lang="zh-CN" altLang="en-US" sz="900" dirty="0"/>
          </a:p>
        </p:txBody>
      </p:sp>
      <p:sp>
        <p:nvSpPr>
          <p:cNvPr id="18" name="文本框 34">
            <a:extLst>
              <a:ext uri="{FF2B5EF4-FFF2-40B4-BE49-F238E27FC236}">
                <a16:creationId xmlns:a16="http://schemas.microsoft.com/office/drawing/2014/main" id="{C4612E69-FAF6-4DDB-CEB4-427A4F3D4078}"/>
              </a:ext>
            </a:extLst>
          </p:cNvPr>
          <p:cNvSpPr txBox="1"/>
          <p:nvPr/>
        </p:nvSpPr>
        <p:spPr>
          <a:xfrm>
            <a:off x="6036462" y="3146353"/>
            <a:ext cx="1450188"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恩重如山</a:t>
            </a:r>
            <a:endParaRPr lang="en-US" altLang="zh-TW" sz="900" dirty="0"/>
          </a:p>
          <a:p>
            <a:r>
              <a:rPr lang="en-US" altLang="zh-CN" sz="900" dirty="0"/>
              <a:t>    (</a:t>
            </a:r>
            <a:r>
              <a:rPr lang="en-US" sz="900" dirty="0"/>
              <a:t>Gratitude as heavy      </a:t>
            </a:r>
          </a:p>
          <a:p>
            <a:r>
              <a:rPr lang="en-US" sz="900" dirty="0"/>
              <a:t>     as a mountain</a:t>
            </a:r>
            <a:r>
              <a:rPr lang="en-US" altLang="zh-CN" sz="900" dirty="0"/>
              <a:t>)</a:t>
            </a:r>
            <a:endParaRPr lang="zh-CN" altLang="en-US" sz="900" dirty="0"/>
          </a:p>
        </p:txBody>
      </p:sp>
      <p:pic>
        <p:nvPicPr>
          <p:cNvPr id="19" name="Picture 18" descr="A black background with a black square&#10;&#10;AI-generated content may be incorrect.">
            <a:extLst>
              <a:ext uri="{FF2B5EF4-FFF2-40B4-BE49-F238E27FC236}">
                <a16:creationId xmlns:a16="http://schemas.microsoft.com/office/drawing/2014/main" id="{1B693C9D-D6D9-9336-749A-854412B26ACB}"/>
              </a:ext>
            </a:extLst>
          </p:cNvPr>
          <p:cNvPicPr>
            <a:picLocks noChangeAspect="1"/>
          </p:cNvPicPr>
          <p:nvPr/>
        </p:nvPicPr>
        <p:blipFill>
          <a:blip r:embed="rId6"/>
          <a:stretch>
            <a:fillRect/>
          </a:stretch>
        </p:blipFill>
        <p:spPr>
          <a:xfrm>
            <a:off x="5796757" y="3169469"/>
            <a:ext cx="360085" cy="202548"/>
          </a:xfrm>
          <a:prstGeom prst="rect">
            <a:avLst/>
          </a:prstGeom>
        </p:spPr>
      </p:pic>
      <p:sp>
        <p:nvSpPr>
          <p:cNvPr id="20" name="文本框 33">
            <a:extLst>
              <a:ext uri="{FF2B5EF4-FFF2-40B4-BE49-F238E27FC236}">
                <a16:creationId xmlns:a16="http://schemas.microsoft.com/office/drawing/2014/main" id="{EF2F5DD4-8307-F1B6-233B-E5A0F059A82F}"/>
              </a:ext>
            </a:extLst>
          </p:cNvPr>
          <p:cNvSpPr txBox="1"/>
          <p:nvPr/>
        </p:nvSpPr>
        <p:spPr>
          <a:xfrm>
            <a:off x="6142927" y="195646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21" name="Picture 20" descr="A black background with a black square&#10;&#10;AI-generated content may be incorrect.">
            <a:extLst>
              <a:ext uri="{FF2B5EF4-FFF2-40B4-BE49-F238E27FC236}">
                <a16:creationId xmlns:a16="http://schemas.microsoft.com/office/drawing/2014/main" id="{AAC0E2BF-FEF0-86B3-7678-0ED6863F4A83}"/>
              </a:ext>
            </a:extLst>
          </p:cNvPr>
          <p:cNvPicPr>
            <a:picLocks noChangeAspect="1"/>
          </p:cNvPicPr>
          <p:nvPr/>
        </p:nvPicPr>
        <p:blipFill>
          <a:blip r:embed="rId6"/>
          <a:stretch>
            <a:fillRect/>
          </a:stretch>
        </p:blipFill>
        <p:spPr>
          <a:xfrm>
            <a:off x="5932912" y="1996173"/>
            <a:ext cx="360085" cy="202548"/>
          </a:xfrm>
          <a:prstGeom prst="rect">
            <a:avLst/>
          </a:prstGeom>
        </p:spPr>
      </p:pic>
    </p:spTree>
    <p:extLst>
      <p:ext uri="{BB962C8B-B14F-4D97-AF65-F5344CB8AC3E}">
        <p14:creationId xmlns:p14="http://schemas.microsoft.com/office/powerpoint/2010/main" val="2070349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EBF6DE"/>
        </a:solidFill>
        <a:effectLst/>
      </p:bgPr>
    </p:bg>
    <p:spTree>
      <p:nvGrpSpPr>
        <p:cNvPr id="1" name="">
          <a:extLst>
            <a:ext uri="{FF2B5EF4-FFF2-40B4-BE49-F238E27FC236}">
              <a16:creationId xmlns:a16="http://schemas.microsoft.com/office/drawing/2014/main" id="{88F7BA1B-9914-4ADF-1227-190BEC4665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3526EB-B2D1-0370-9B5F-66773307A663}"/>
              </a:ext>
            </a:extLst>
          </p:cNvPr>
          <p:cNvSpPr>
            <a:spLocks noGrp="1"/>
          </p:cNvSpPr>
          <p:nvPr>
            <p:ph type="title"/>
          </p:nvPr>
        </p:nvSpPr>
        <p:spPr/>
        <p:txBody>
          <a:bodyPr/>
          <a:lstStyle/>
          <a:p>
            <a:r>
              <a:rPr lang="en-US" sz="3200" dirty="0"/>
              <a:t>P</a:t>
            </a:r>
            <a:r>
              <a:rPr lang="en-US" altLang="zh-CN" sz="3200" dirty="0"/>
              <a:t>owered by HKUST Azure OpenAI API</a:t>
            </a:r>
            <a:endParaRPr lang="en-US" sz="3200" dirty="0">
              <a:solidFill>
                <a:srgbClr val="FF0000"/>
              </a:solidFill>
            </a:endParaRPr>
          </a:p>
        </p:txBody>
      </p:sp>
      <p:pic>
        <p:nvPicPr>
          <p:cNvPr id="23" name="Picture 22">
            <a:extLst>
              <a:ext uri="{FF2B5EF4-FFF2-40B4-BE49-F238E27FC236}">
                <a16:creationId xmlns:a16="http://schemas.microsoft.com/office/drawing/2014/main" id="{616B844D-EA72-1D30-EC64-626CFC9484A7}"/>
              </a:ext>
            </a:extLst>
          </p:cNvPr>
          <p:cNvPicPr>
            <a:picLocks noChangeAspect="1"/>
          </p:cNvPicPr>
          <p:nvPr/>
        </p:nvPicPr>
        <p:blipFill>
          <a:blip r:embed="rId3"/>
          <a:stretch>
            <a:fillRect/>
          </a:stretch>
        </p:blipFill>
        <p:spPr>
          <a:xfrm>
            <a:off x="785811" y="1066227"/>
            <a:ext cx="4222401" cy="1953199"/>
          </a:xfrm>
          <a:prstGeom prst="rect">
            <a:avLst/>
          </a:prstGeom>
        </p:spPr>
      </p:pic>
      <p:pic>
        <p:nvPicPr>
          <p:cNvPr id="7" name="Picture 6">
            <a:extLst>
              <a:ext uri="{FF2B5EF4-FFF2-40B4-BE49-F238E27FC236}">
                <a16:creationId xmlns:a16="http://schemas.microsoft.com/office/drawing/2014/main" id="{11B4D27B-EDF4-46A2-E540-3238BEAE1944}"/>
              </a:ext>
            </a:extLst>
          </p:cNvPr>
          <p:cNvPicPr>
            <a:picLocks noChangeAspect="1"/>
          </p:cNvPicPr>
          <p:nvPr/>
        </p:nvPicPr>
        <p:blipFill>
          <a:blip r:embed="rId4"/>
          <a:stretch>
            <a:fillRect/>
          </a:stretch>
        </p:blipFill>
        <p:spPr>
          <a:xfrm>
            <a:off x="4252913" y="2763292"/>
            <a:ext cx="4333966" cy="2100075"/>
          </a:xfrm>
          <a:prstGeom prst="rect">
            <a:avLst/>
          </a:prstGeom>
        </p:spPr>
      </p:pic>
      <p:sp>
        <p:nvSpPr>
          <p:cNvPr id="8" name="Title 1">
            <a:extLst>
              <a:ext uri="{FF2B5EF4-FFF2-40B4-BE49-F238E27FC236}">
                <a16:creationId xmlns:a16="http://schemas.microsoft.com/office/drawing/2014/main" id="{5D545BE8-D3CB-668D-8C97-BA40A76B91A8}"/>
              </a:ext>
            </a:extLst>
          </p:cNvPr>
          <p:cNvSpPr txBox="1">
            <a:spLocks/>
          </p:cNvSpPr>
          <p:nvPr/>
        </p:nvSpPr>
        <p:spPr>
          <a:xfrm>
            <a:off x="557122" y="3076966"/>
            <a:ext cx="3757704" cy="17288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kranji"/>
              <a:buNone/>
              <a:defRPr sz="3500" b="0" i="0" u="none" strike="noStrike" cap="none">
                <a:solidFill>
                  <a:schemeClr val="dk2"/>
                </a:solidFill>
                <a:latin typeface="Skranji"/>
                <a:ea typeface="Skranji"/>
                <a:cs typeface="Skranji"/>
                <a:sym typeface="Skranji"/>
              </a:defRPr>
            </a:lvl1pPr>
            <a:lvl2pPr marR="0" lvl="1"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2pPr>
            <a:lvl3pPr marR="0" lvl="2"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3pPr>
            <a:lvl4pPr marR="0" lvl="3"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4pPr>
            <a:lvl5pPr marR="0" lvl="4"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5pPr>
            <a:lvl6pPr marR="0" lvl="5"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6pPr>
            <a:lvl7pPr marR="0" lvl="6"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7pPr>
            <a:lvl8pPr marR="0" lvl="7"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8pPr>
            <a:lvl9pPr marR="0" lvl="8"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9pPr>
          </a:lstStyle>
          <a:p>
            <a:pPr algn="ctr"/>
            <a:r>
              <a:rPr lang="en-US" sz="2000" dirty="0">
                <a:solidFill>
                  <a:schemeClr val="bg2"/>
                </a:solidFill>
              </a:rPr>
              <a:t>E</a:t>
            </a:r>
            <a:r>
              <a:rPr lang="en-US" altLang="zh-CN" sz="2000" dirty="0">
                <a:solidFill>
                  <a:schemeClr val="bg2"/>
                </a:solidFill>
              </a:rPr>
              <a:t>asy &amp; Free</a:t>
            </a:r>
            <a:r>
              <a:rPr lang="en-US" altLang="zh-CN" sz="2000" dirty="0">
                <a:solidFill>
                  <a:schemeClr val="tx1"/>
                </a:solidFill>
              </a:rPr>
              <a:t> Access of </a:t>
            </a:r>
            <a:r>
              <a:rPr lang="en-US" altLang="zh-CN" sz="2000" dirty="0">
                <a:solidFill>
                  <a:schemeClr val="bg2"/>
                </a:solidFill>
              </a:rPr>
              <a:t>ChatGPT</a:t>
            </a:r>
            <a:r>
              <a:rPr lang="en-US" altLang="zh-CN" sz="2000" dirty="0">
                <a:solidFill>
                  <a:schemeClr val="tx1"/>
                </a:solidFill>
              </a:rPr>
              <a:t> </a:t>
            </a:r>
          </a:p>
          <a:p>
            <a:pPr algn="ctr"/>
            <a:r>
              <a:rPr lang="en-US" altLang="zh-CN" sz="2000" dirty="0">
                <a:solidFill>
                  <a:schemeClr val="bg2"/>
                </a:solidFill>
              </a:rPr>
              <a:t>Empowers</a:t>
            </a:r>
            <a:r>
              <a:rPr lang="en-US" altLang="zh-CN" sz="2000" dirty="0">
                <a:solidFill>
                  <a:schemeClr val="tx1"/>
                </a:solidFill>
              </a:rPr>
              <a:t> </a:t>
            </a:r>
          </a:p>
          <a:p>
            <a:pPr algn="ctr"/>
            <a:r>
              <a:rPr lang="en-US" altLang="zh-CN" sz="2000" dirty="0">
                <a:solidFill>
                  <a:schemeClr val="tx1"/>
                </a:solidFill>
              </a:rPr>
              <a:t>Innovative </a:t>
            </a:r>
            <a:r>
              <a:rPr lang="en-US" altLang="zh-CN" sz="2000" dirty="0">
                <a:solidFill>
                  <a:schemeClr val="bg2"/>
                </a:solidFill>
              </a:rPr>
              <a:t>Student Projects</a:t>
            </a:r>
          </a:p>
        </p:txBody>
      </p:sp>
    </p:spTree>
    <p:extLst>
      <p:ext uri="{BB962C8B-B14F-4D97-AF65-F5344CB8AC3E}">
        <p14:creationId xmlns:p14="http://schemas.microsoft.com/office/powerpoint/2010/main" val="20702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Shape 835">
          <a:extLst>
            <a:ext uri="{FF2B5EF4-FFF2-40B4-BE49-F238E27FC236}">
              <a16:creationId xmlns:a16="http://schemas.microsoft.com/office/drawing/2014/main" id="{15D4A959-DE93-D8E1-EB1B-951ED2239A0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EE5FA9F7-232F-201B-053D-96D02E2E32F8}"/>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13558265-73F0-35E0-C7B8-A5EA7ECA6BD0}"/>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lvl="0"/>
            <a:r>
              <a:rPr lang="en" dirty="0"/>
              <a:t>Control Point Generation</a:t>
            </a:r>
            <a:endParaRPr dirty="0"/>
          </a:p>
        </p:txBody>
      </p:sp>
      <p:sp>
        <p:nvSpPr>
          <p:cNvPr id="870" name="Arrow: Right 6">
            <a:extLst>
              <a:ext uri="{FF2B5EF4-FFF2-40B4-BE49-F238E27FC236}">
                <a16:creationId xmlns:a16="http://schemas.microsoft.com/office/drawing/2014/main" id="{3BBF589F-76A1-B4BE-F152-7035FBCDB2B2}"/>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58F1591D-C456-A70A-8DEA-F379936AD08C}"/>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FB9DC4D9-336B-31A0-51E0-65E284AFFD5B}"/>
              </a:ext>
            </a:extLst>
          </p:cNvPr>
          <p:cNvSpPr/>
          <p:nvPr/>
        </p:nvSpPr>
        <p:spPr>
          <a:xfrm>
            <a:off x="2716455" y="1043618"/>
            <a:ext cx="1707810" cy="3533598"/>
          </a:xfrm>
          <a:prstGeom prst="roundRect">
            <a:avLst>
              <a:gd name="adj" fmla="val 8631"/>
            </a:avLst>
          </a:prstGeom>
          <a:solidFill>
            <a:srgbClr val="FFF0C1"/>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ACBBEFDC-6458-C7F5-5E2A-F34F7D788C05}"/>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C0E99BA7-2AA2-B3E1-DA54-1D5365DE14A3}"/>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5324EF8F-12E1-C4F6-B50B-2DB00A484A9E}"/>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Control Points</a:t>
            </a:r>
          </a:p>
        </p:txBody>
      </p:sp>
      <p:sp>
        <p:nvSpPr>
          <p:cNvPr id="886" name="Arrow: Right 6">
            <a:extLst>
              <a:ext uri="{FF2B5EF4-FFF2-40B4-BE49-F238E27FC236}">
                <a16:creationId xmlns:a16="http://schemas.microsoft.com/office/drawing/2014/main" id="{F9A8B3E7-4149-B6B2-506B-E1694F4F74C5}"/>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36B29FEB-6FE3-BFA0-D3B2-AADA22E4D4D0}"/>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025D77B7-12CA-3DE3-9391-D28E55150A76}"/>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Control Point Generation</a:t>
            </a:r>
          </a:p>
        </p:txBody>
      </p:sp>
      <p:sp>
        <p:nvSpPr>
          <p:cNvPr id="889" name="Arrow: Right 6">
            <a:extLst>
              <a:ext uri="{FF2B5EF4-FFF2-40B4-BE49-F238E27FC236}">
                <a16:creationId xmlns:a16="http://schemas.microsoft.com/office/drawing/2014/main" id="{90C8DB16-3835-9AEF-BA00-6387DF548889}"/>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53276162-B31A-B941-AAF7-CB2D81010E7B}"/>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A3FEFF69-3496-9E68-32B6-4228650F50DC}"/>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845E75CF-C79B-C154-9C43-9031DF70BC83}"/>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31695C8E-E224-E149-1CE4-93A68E7959F1}"/>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3C167C53-7EFE-D686-C65C-2B5E227379EB}"/>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B56E0D00-A53D-8BA4-13F3-9512E2D34D7E}"/>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655684A8-8115-F523-E796-E5573CB5B69E}"/>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EEB20FC7-2AA4-05CC-B5B2-AEAB92D2CE1F}"/>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5171E624-A506-1579-1942-49265BB5BB1F}"/>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F55C2ED3-4291-953E-8C25-BF7A5C7BE4DC}"/>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82C48B14-B567-F108-E7B1-4D13B517F8CA}"/>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0311791A-4352-9648-C4A9-255F0ACEB62A}"/>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8CFE4359-0F48-C5A3-37EE-28C93366B729}"/>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C5362F5A-6D58-F95A-02B6-C2A6F702C66A}"/>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E90174A4-6D46-A69C-C56B-56D08BC36E90}"/>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9DDA9235-B8E9-A437-7F8A-4018FEF6E5E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923FDEB2-39E3-C278-9E31-1A4D0FBB28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07AAC754-9DA3-B170-1584-EC83F0E09E6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BFC4017E-174D-FBE6-F78C-4A5C0FD17307}"/>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春節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Spring Festival</a:t>
            </a:r>
            <a:r>
              <a:rPr lang="en-US" altLang="zh-CN" sz="900" dirty="0"/>
              <a:t>.)</a:t>
            </a:r>
            <a:endParaRPr lang="zh-CN" altLang="en-US" sz="900" dirty="0"/>
          </a:p>
        </p:txBody>
      </p:sp>
      <p:sp>
        <p:nvSpPr>
          <p:cNvPr id="10" name="文本框 34">
            <a:extLst>
              <a:ext uri="{FF2B5EF4-FFF2-40B4-BE49-F238E27FC236}">
                <a16:creationId xmlns:a16="http://schemas.microsoft.com/office/drawing/2014/main" id="{B8F16BA0-38E9-4410-2514-215F0958DAAE}"/>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EC3A4D1B-3900-BFA2-9CF2-EC8F74E960CC}"/>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36217EE9-FB01-5CCB-5BCD-A8327BFB6FD3}"/>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41FE39BC-77CB-6BE4-1044-0A9CAA1DA4EF}"/>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465C8F4E-EB26-3B7D-ACE8-236401994848}"/>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F91CA4BD-0A1A-F3C0-77A3-284882DF0A68}"/>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832400CA-93EB-94B2-EB4A-D80F0C24F92E}"/>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4035230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C3A39-966C-9C0C-1839-A969EFDFD76A}"/>
              </a:ext>
            </a:extLst>
          </p:cNvPr>
          <p:cNvSpPr>
            <a:spLocks noGrp="1"/>
          </p:cNvSpPr>
          <p:nvPr>
            <p:ph type="title"/>
          </p:nvPr>
        </p:nvSpPr>
        <p:spPr/>
        <p:txBody>
          <a:bodyPr/>
          <a:lstStyle/>
          <a:p>
            <a:r>
              <a:rPr lang="en-US" dirty="0"/>
              <a:t>Fetch 2D Control Points</a:t>
            </a:r>
          </a:p>
        </p:txBody>
      </p:sp>
      <p:pic>
        <p:nvPicPr>
          <p:cNvPr id="7" name="Picture 6">
            <a:extLst>
              <a:ext uri="{FF2B5EF4-FFF2-40B4-BE49-F238E27FC236}">
                <a16:creationId xmlns:a16="http://schemas.microsoft.com/office/drawing/2014/main" id="{8B49D262-C371-BE93-52EC-E67B2BE71762}"/>
              </a:ext>
            </a:extLst>
          </p:cNvPr>
          <p:cNvPicPr>
            <a:picLocks noChangeAspect="1"/>
          </p:cNvPicPr>
          <p:nvPr/>
        </p:nvPicPr>
        <p:blipFill>
          <a:blip r:embed="rId3"/>
          <a:stretch>
            <a:fillRect/>
          </a:stretch>
        </p:blipFill>
        <p:spPr>
          <a:xfrm>
            <a:off x="817134" y="1472333"/>
            <a:ext cx="4537797" cy="3025198"/>
          </a:xfrm>
          <a:prstGeom prst="rect">
            <a:avLst/>
          </a:prstGeom>
        </p:spPr>
      </p:pic>
      <p:sp>
        <p:nvSpPr>
          <p:cNvPr id="8" name="Google Shape;747;p53">
            <a:extLst>
              <a:ext uri="{FF2B5EF4-FFF2-40B4-BE49-F238E27FC236}">
                <a16:creationId xmlns:a16="http://schemas.microsoft.com/office/drawing/2014/main" id="{584285A5-D0FE-D6A5-5571-03C14756F7F7}"/>
              </a:ext>
            </a:extLst>
          </p:cNvPr>
          <p:cNvSpPr txBox="1">
            <a:spLocks/>
          </p:cNvSpPr>
          <p:nvPr/>
        </p:nvSpPr>
        <p:spPr>
          <a:xfrm>
            <a:off x="713225" y="1086892"/>
            <a:ext cx="4926891"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2600" dirty="0">
                <a:solidFill>
                  <a:schemeClr val="tx1"/>
                </a:solidFill>
              </a:rPr>
              <a:t>From Make Me a Hanzi Dataset</a:t>
            </a:r>
            <a:endParaRPr lang="en" dirty="0">
              <a:solidFill>
                <a:schemeClr val="tx1"/>
              </a:solidFill>
            </a:endParaRPr>
          </a:p>
        </p:txBody>
      </p:sp>
      <p:sp>
        <p:nvSpPr>
          <p:cNvPr id="9" name="TextBox 8">
            <a:extLst>
              <a:ext uri="{FF2B5EF4-FFF2-40B4-BE49-F238E27FC236}">
                <a16:creationId xmlns:a16="http://schemas.microsoft.com/office/drawing/2014/main" id="{B2D389CD-7B00-C4E2-56E8-8797188DA454}"/>
              </a:ext>
            </a:extLst>
          </p:cNvPr>
          <p:cNvSpPr txBox="1"/>
          <p:nvPr/>
        </p:nvSpPr>
        <p:spPr>
          <a:xfrm>
            <a:off x="713225" y="4497531"/>
            <a:ext cx="3553690" cy="523220"/>
          </a:xfrm>
          <a:prstGeom prst="rect">
            <a:avLst/>
          </a:prstGeom>
          <a:noFill/>
        </p:spPr>
        <p:txBody>
          <a:bodyPr wrap="square">
            <a:spAutoFit/>
          </a:bodyPr>
          <a:lstStyle/>
          <a:p>
            <a:r>
              <a:rPr lang="en-US" dirty="0"/>
              <a:t>Make Me a Hanzi dataset: https://github.com/skishore/makemeahanzi</a:t>
            </a:r>
          </a:p>
        </p:txBody>
      </p:sp>
      <p:sp>
        <p:nvSpPr>
          <p:cNvPr id="11" name="TextBox 10">
            <a:extLst>
              <a:ext uri="{FF2B5EF4-FFF2-40B4-BE49-F238E27FC236}">
                <a16:creationId xmlns:a16="http://schemas.microsoft.com/office/drawing/2014/main" id="{02AEED1A-E666-B12F-7354-22095067D499}"/>
              </a:ext>
            </a:extLst>
          </p:cNvPr>
          <p:cNvSpPr txBox="1"/>
          <p:nvPr/>
        </p:nvSpPr>
        <p:spPr>
          <a:xfrm>
            <a:off x="5354931" y="1479548"/>
            <a:ext cx="3155224"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Skranji" panose="020B0604020202020204" charset="0"/>
              </a:rPr>
              <a:t>Has 9574 most common Chinese characters</a:t>
            </a:r>
          </a:p>
          <a:p>
            <a:pPr marL="285750" indent="-285750">
              <a:buFont typeface="Arial" panose="020B0604020202020204" pitchFamily="34" charset="0"/>
              <a:buChar char="•"/>
            </a:pPr>
            <a:r>
              <a:rPr lang="en-US" sz="1600" dirty="0">
                <a:latin typeface="Skranji" panose="020B0604020202020204" charset="0"/>
              </a:rPr>
              <a:t>Includes both simplified and traditional Chinese</a:t>
            </a:r>
          </a:p>
          <a:p>
            <a:pPr marL="285750" indent="-285750">
              <a:buFont typeface="Arial" panose="020B0604020202020204" pitchFamily="34" charset="0"/>
              <a:buChar char="•"/>
            </a:pPr>
            <a:r>
              <a:rPr lang="en-US" sz="1600" dirty="0">
                <a:latin typeface="Skranji" panose="020B0604020202020204" charset="0"/>
              </a:rPr>
              <a:t>Contains stroke-ordered control points </a:t>
            </a:r>
          </a:p>
          <a:p>
            <a:pPr marL="285750" indent="-285750">
              <a:buFont typeface="Arial" panose="020B0604020202020204" pitchFamily="34" charset="0"/>
              <a:buChar char="•"/>
            </a:pPr>
            <a:r>
              <a:rPr lang="en-US" sz="1600" dirty="0">
                <a:latin typeface="Skranji" panose="020B0604020202020204" charset="0"/>
              </a:rPr>
              <a:t>Contains vector graphics of the shape of each Chinese character</a:t>
            </a:r>
          </a:p>
        </p:txBody>
      </p:sp>
    </p:spTree>
    <p:extLst>
      <p:ext uri="{BB962C8B-B14F-4D97-AF65-F5344CB8AC3E}">
        <p14:creationId xmlns:p14="http://schemas.microsoft.com/office/powerpoint/2010/main" val="2377323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
          <a:extLst>
            <a:ext uri="{FF2B5EF4-FFF2-40B4-BE49-F238E27FC236}">
              <a16:creationId xmlns:a16="http://schemas.microsoft.com/office/drawing/2014/main" id="{F6B94E98-1D8F-E45C-B165-77566582E31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98D25B2-5FF1-5B24-48F2-11417C9D2E6E}"/>
              </a:ext>
            </a:extLst>
          </p:cNvPr>
          <p:cNvPicPr>
            <a:picLocks noChangeAspect="1"/>
          </p:cNvPicPr>
          <p:nvPr/>
        </p:nvPicPr>
        <p:blipFill>
          <a:blip r:embed="rId3"/>
          <a:stretch>
            <a:fillRect/>
          </a:stretch>
        </p:blipFill>
        <p:spPr>
          <a:xfrm>
            <a:off x="2951018" y="1677226"/>
            <a:ext cx="2648220" cy="2652657"/>
          </a:xfrm>
          <a:prstGeom prst="rect">
            <a:avLst/>
          </a:prstGeom>
        </p:spPr>
      </p:pic>
      <p:sp>
        <p:nvSpPr>
          <p:cNvPr id="2" name="Title 1">
            <a:extLst>
              <a:ext uri="{FF2B5EF4-FFF2-40B4-BE49-F238E27FC236}">
                <a16:creationId xmlns:a16="http://schemas.microsoft.com/office/drawing/2014/main" id="{FD743DE6-4841-BDBF-B79F-7147141A3BA8}"/>
              </a:ext>
            </a:extLst>
          </p:cNvPr>
          <p:cNvSpPr>
            <a:spLocks noGrp="1"/>
          </p:cNvSpPr>
          <p:nvPr>
            <p:ph type="title"/>
          </p:nvPr>
        </p:nvSpPr>
        <p:spPr/>
        <p:txBody>
          <a:bodyPr/>
          <a:lstStyle/>
          <a:p>
            <a:r>
              <a:rPr lang="en-US" dirty="0"/>
              <a:t>Fetch 2D Control Points</a:t>
            </a:r>
          </a:p>
        </p:txBody>
      </p:sp>
      <p:sp>
        <p:nvSpPr>
          <p:cNvPr id="8" name="Google Shape;747;p53">
            <a:extLst>
              <a:ext uri="{FF2B5EF4-FFF2-40B4-BE49-F238E27FC236}">
                <a16:creationId xmlns:a16="http://schemas.microsoft.com/office/drawing/2014/main" id="{BD097AB0-AC79-C365-3A60-8FA9EAA87BB5}"/>
              </a:ext>
            </a:extLst>
          </p:cNvPr>
          <p:cNvSpPr txBox="1">
            <a:spLocks/>
          </p:cNvSpPr>
          <p:nvPr/>
        </p:nvSpPr>
        <p:spPr>
          <a:xfrm>
            <a:off x="713225" y="1086892"/>
            <a:ext cx="4926891"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2600" dirty="0">
                <a:solidFill>
                  <a:schemeClr val="tx1"/>
                </a:solidFill>
              </a:rPr>
              <a:t>From Make Me a Hanzi Dataset</a:t>
            </a:r>
            <a:endParaRPr lang="en" dirty="0">
              <a:solidFill>
                <a:schemeClr val="tx1"/>
              </a:solidFill>
            </a:endParaRPr>
          </a:p>
        </p:txBody>
      </p:sp>
      <p:sp>
        <p:nvSpPr>
          <p:cNvPr id="4" name="Arrow: Right 3">
            <a:extLst>
              <a:ext uri="{FF2B5EF4-FFF2-40B4-BE49-F238E27FC236}">
                <a16:creationId xmlns:a16="http://schemas.microsoft.com/office/drawing/2014/main" id="{DABAD2C0-5632-BC8C-8849-679A55F216F4}"/>
              </a:ext>
            </a:extLst>
          </p:cNvPr>
          <p:cNvSpPr/>
          <p:nvPr/>
        </p:nvSpPr>
        <p:spPr>
          <a:xfrm rot="3351513">
            <a:off x="2956004" y="2496692"/>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F6984180-E5C7-8159-EA99-8EA08A45933F}"/>
              </a:ext>
            </a:extLst>
          </p:cNvPr>
          <p:cNvSpPr/>
          <p:nvPr/>
        </p:nvSpPr>
        <p:spPr>
          <a:xfrm rot="9430523">
            <a:off x="5162396" y="2348755"/>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4A3B708-B899-465E-C310-3B20BB55F9CA}"/>
              </a:ext>
            </a:extLst>
          </p:cNvPr>
          <p:cNvSpPr txBox="1"/>
          <p:nvPr/>
        </p:nvSpPr>
        <p:spPr>
          <a:xfrm>
            <a:off x="5640116" y="2105055"/>
            <a:ext cx="2790609" cy="830997"/>
          </a:xfrm>
          <a:prstGeom prst="rect">
            <a:avLst/>
          </a:prstGeom>
          <a:noFill/>
        </p:spPr>
        <p:txBody>
          <a:bodyPr wrap="square" rtlCol="0">
            <a:spAutoFit/>
          </a:bodyPr>
          <a:lstStyle/>
          <a:p>
            <a:r>
              <a:rPr lang="en-US" sz="1600" dirty="0">
                <a:latin typeface="Skranji" panose="020B0604020202020204" charset="0"/>
              </a:rPr>
              <a:t>Stroke-ordered SVG path for the Black boundary of the Chinese character</a:t>
            </a:r>
          </a:p>
        </p:txBody>
      </p:sp>
      <p:sp>
        <p:nvSpPr>
          <p:cNvPr id="9" name="TextBox 8">
            <a:extLst>
              <a:ext uri="{FF2B5EF4-FFF2-40B4-BE49-F238E27FC236}">
                <a16:creationId xmlns:a16="http://schemas.microsoft.com/office/drawing/2014/main" id="{7C84C1F2-C448-7555-3CBC-65AB3C37514F}"/>
              </a:ext>
            </a:extLst>
          </p:cNvPr>
          <p:cNvSpPr txBox="1"/>
          <p:nvPr/>
        </p:nvSpPr>
        <p:spPr>
          <a:xfrm>
            <a:off x="851836" y="2150046"/>
            <a:ext cx="2237793" cy="584775"/>
          </a:xfrm>
          <a:prstGeom prst="rect">
            <a:avLst/>
          </a:prstGeom>
          <a:noFill/>
        </p:spPr>
        <p:txBody>
          <a:bodyPr wrap="square" rtlCol="0">
            <a:spAutoFit/>
          </a:bodyPr>
          <a:lstStyle/>
          <a:p>
            <a:r>
              <a:rPr lang="en-US" sz="1600" dirty="0">
                <a:solidFill>
                  <a:srgbClr val="FF0000"/>
                </a:solidFill>
                <a:latin typeface="Skranji" panose="020B0604020202020204" charset="0"/>
              </a:rPr>
              <a:t>Red, stroke-ordered,</a:t>
            </a:r>
          </a:p>
          <a:p>
            <a:r>
              <a:rPr lang="en-US" sz="1600" dirty="0">
                <a:solidFill>
                  <a:srgbClr val="FF0000"/>
                </a:solidFill>
                <a:latin typeface="Skranji" panose="020B0604020202020204" charset="0"/>
              </a:rPr>
              <a:t>2D control points</a:t>
            </a:r>
          </a:p>
        </p:txBody>
      </p:sp>
    </p:spTree>
    <p:extLst>
      <p:ext uri="{BB962C8B-B14F-4D97-AF65-F5344CB8AC3E}">
        <p14:creationId xmlns:p14="http://schemas.microsoft.com/office/powerpoint/2010/main" val="1775092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Shape 745">
          <a:extLst>
            <a:ext uri="{FF2B5EF4-FFF2-40B4-BE49-F238E27FC236}">
              <a16:creationId xmlns:a16="http://schemas.microsoft.com/office/drawing/2014/main" id="{5B314A66-84CE-7A32-0E44-35223ECAA7BD}"/>
            </a:ext>
          </a:extLst>
        </p:cNvPr>
        <p:cNvGrpSpPr/>
        <p:nvPr/>
      </p:nvGrpSpPr>
      <p:grpSpPr>
        <a:xfrm>
          <a:off x="0" y="0"/>
          <a:ext cx="0" cy="0"/>
          <a:chOff x="0" y="0"/>
          <a:chExt cx="0" cy="0"/>
        </a:xfrm>
      </p:grpSpPr>
      <p:sp>
        <p:nvSpPr>
          <p:cNvPr id="747" name="Google Shape;747;p53">
            <a:extLst>
              <a:ext uri="{FF2B5EF4-FFF2-40B4-BE49-F238E27FC236}">
                <a16:creationId xmlns:a16="http://schemas.microsoft.com/office/drawing/2014/main" id="{D5C64064-9B4F-E1A1-B2C0-3BE01D49092D}"/>
              </a:ext>
            </a:extLst>
          </p:cNvPr>
          <p:cNvSpPr txBox="1">
            <a:spLocks noGrp="1"/>
          </p:cNvSpPr>
          <p:nvPr>
            <p:ph type="title"/>
          </p:nvPr>
        </p:nvSpPr>
        <p:spPr>
          <a:xfrm>
            <a:off x="1533218" y="-59662"/>
            <a:ext cx="6065139" cy="125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kumimoji="0" lang="en" sz="4000" b="0" i="0" u="none" strike="noStrike" kern="0" cap="none" spc="0" normalizeH="0" baseline="0" noProof="0" dirty="0">
                <a:ln>
                  <a:noFill/>
                </a:ln>
                <a:solidFill>
                  <a:srgbClr val="BB1F1F"/>
                </a:solidFill>
                <a:effectLst/>
                <a:uLnTx/>
                <a:uFillTx/>
                <a:latin typeface="Skranji"/>
                <a:sym typeface="Skranji"/>
              </a:rPr>
              <a:t>Why 3D Path Planning?</a:t>
            </a:r>
            <a:endParaRPr lang="en" dirty="0"/>
          </a:p>
        </p:txBody>
      </p:sp>
      <p:sp>
        <p:nvSpPr>
          <p:cNvPr id="749" name="Google Shape;749;p53">
            <a:extLst>
              <a:ext uri="{FF2B5EF4-FFF2-40B4-BE49-F238E27FC236}">
                <a16:creationId xmlns:a16="http://schemas.microsoft.com/office/drawing/2014/main" id="{35D73698-9695-CF92-FE01-C40CD62D8FA9}"/>
              </a:ext>
            </a:extLst>
          </p:cNvPr>
          <p:cNvSpPr/>
          <p:nvPr/>
        </p:nvSpPr>
        <p:spPr>
          <a:xfrm rot="10800000">
            <a:off x="-155300" y="467625"/>
            <a:ext cx="1256400" cy="12594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a:extLst>
              <a:ext uri="{FF2B5EF4-FFF2-40B4-BE49-F238E27FC236}">
                <a16:creationId xmlns:a16="http://schemas.microsoft.com/office/drawing/2014/main" id="{52DCF619-5E9E-0468-D082-93679285DB3A}"/>
              </a:ext>
            </a:extLst>
          </p:cNvPr>
          <p:cNvSpPr/>
          <p:nvPr/>
        </p:nvSpPr>
        <p:spPr>
          <a:xfrm rot="10800000">
            <a:off x="8123006" y="1388850"/>
            <a:ext cx="591600" cy="5928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 Placeholder 4">
            <a:extLst>
              <a:ext uri="{FF2B5EF4-FFF2-40B4-BE49-F238E27FC236}">
                <a16:creationId xmlns:a16="http://schemas.microsoft.com/office/drawing/2014/main" id="{52044E71-1AE8-5CB2-3978-0A820BED824C}"/>
              </a:ext>
            </a:extLst>
          </p:cNvPr>
          <p:cNvSpPr>
            <a:spLocks noGrp="1"/>
          </p:cNvSpPr>
          <p:nvPr>
            <p:ph type="body" idx="1"/>
          </p:nvPr>
        </p:nvSpPr>
        <p:spPr>
          <a:xfrm>
            <a:off x="1222209" y="1498425"/>
            <a:ext cx="3040825" cy="457200"/>
          </a:xfrm>
        </p:spPr>
        <p:txBody>
          <a:bodyPr/>
          <a:lstStyle/>
          <a:p>
            <a:pPr marL="139700" indent="0">
              <a:buNone/>
            </a:pPr>
            <a:r>
              <a:rPr lang="en-US" sz="1400" dirty="0"/>
              <a:t>Brush Lift Up = Thin strokes</a:t>
            </a:r>
          </a:p>
        </p:txBody>
      </p:sp>
      <p:sp>
        <p:nvSpPr>
          <p:cNvPr id="6" name="Text Placeholder 4">
            <a:extLst>
              <a:ext uri="{FF2B5EF4-FFF2-40B4-BE49-F238E27FC236}">
                <a16:creationId xmlns:a16="http://schemas.microsoft.com/office/drawing/2014/main" id="{4B44BFEC-63D6-7A08-0A7B-B978CD9EA97C}"/>
              </a:ext>
            </a:extLst>
          </p:cNvPr>
          <p:cNvSpPr txBox="1">
            <a:spLocks/>
          </p:cNvSpPr>
          <p:nvPr/>
        </p:nvSpPr>
        <p:spPr>
          <a:xfrm>
            <a:off x="4880968" y="1498425"/>
            <a:ext cx="3149507" cy="457200"/>
          </a:xfrm>
          <a:prstGeom prst="rect">
            <a:avLst/>
          </a:prstGeom>
          <a:solidFill>
            <a:schemeClr val="accent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Nunito"/>
              <a:buChar char="●"/>
              <a:defRPr sz="16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lt2"/>
              </a:buClr>
              <a:buSzPts val="1400"/>
              <a:buFont typeface="Nunito"/>
              <a:buChar char="○"/>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9pPr>
          </a:lstStyle>
          <a:p>
            <a:pPr marL="139700" indent="0" algn="just">
              <a:buFont typeface="Nunito"/>
              <a:buNone/>
            </a:pPr>
            <a:r>
              <a:rPr lang="en-US" sz="1400" dirty="0"/>
              <a:t>Brush Press Down = Thick strokes</a:t>
            </a:r>
          </a:p>
        </p:txBody>
      </p:sp>
      <p:sp>
        <p:nvSpPr>
          <p:cNvPr id="7" name="Google Shape;747;p53">
            <a:extLst>
              <a:ext uri="{FF2B5EF4-FFF2-40B4-BE49-F238E27FC236}">
                <a16:creationId xmlns:a16="http://schemas.microsoft.com/office/drawing/2014/main" id="{089137A0-5AB7-0F4A-0C50-FE71DD8D925A}"/>
              </a:ext>
            </a:extLst>
          </p:cNvPr>
          <p:cNvSpPr txBox="1">
            <a:spLocks/>
          </p:cNvSpPr>
          <p:nvPr/>
        </p:nvSpPr>
        <p:spPr>
          <a:xfrm>
            <a:off x="1008571" y="985039"/>
            <a:ext cx="7520975"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r>
              <a:rPr lang="en" sz="2000" dirty="0">
                <a:solidFill>
                  <a:schemeClr val="tx1"/>
                </a:solidFill>
              </a:rPr>
              <a:t>Because</a:t>
            </a:r>
            <a:r>
              <a:rPr lang="en" sz="2600" dirty="0">
                <a:solidFill>
                  <a:schemeClr val="tx1"/>
                </a:solidFill>
              </a:rPr>
              <a:t> </a:t>
            </a:r>
            <a:r>
              <a:rPr lang="en" sz="2600" dirty="0">
                <a:solidFill>
                  <a:srgbClr val="FF0000"/>
                </a:solidFill>
              </a:rPr>
              <a:t>Height of Brush </a:t>
            </a:r>
            <a:r>
              <a:rPr lang="en" sz="2000" dirty="0">
                <a:solidFill>
                  <a:schemeClr val="tx1"/>
                </a:solidFill>
              </a:rPr>
              <a:t>affects</a:t>
            </a:r>
            <a:r>
              <a:rPr lang="en" sz="2600" dirty="0">
                <a:solidFill>
                  <a:schemeClr val="tx1"/>
                </a:solidFill>
              </a:rPr>
              <a:t> </a:t>
            </a:r>
            <a:r>
              <a:rPr lang="en" sz="2600" dirty="0">
                <a:solidFill>
                  <a:srgbClr val="FF0000"/>
                </a:solidFill>
              </a:rPr>
              <a:t>Stroke Thickness</a:t>
            </a:r>
            <a:endParaRPr lang="en" dirty="0">
              <a:solidFill>
                <a:srgbClr val="FF0000"/>
              </a:solidFill>
            </a:endParaRPr>
          </a:p>
        </p:txBody>
      </p:sp>
      <p:pic>
        <p:nvPicPr>
          <p:cNvPr id="1030" name="Picture 6" descr="WhatsApp Video 2025-05-07 at 17.09.23.mp4 [video-to-gif output image]">
            <a:extLst>
              <a:ext uri="{FF2B5EF4-FFF2-40B4-BE49-F238E27FC236}">
                <a16:creationId xmlns:a16="http://schemas.microsoft.com/office/drawing/2014/main" id="{0CBE44AB-7CE7-4F9A-6D61-D89CF65FF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201" y="2067995"/>
            <a:ext cx="3194843" cy="2571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WhatsApp Video 2025-05-07 at 17.09.22.mp4 [video-to-gif output image]">
            <a:extLst>
              <a:ext uri="{FF2B5EF4-FFF2-40B4-BE49-F238E27FC236}">
                <a16:creationId xmlns:a16="http://schemas.microsoft.com/office/drawing/2014/main" id="{B51CCC37-9A29-0F59-FC77-4E67AE1AB9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2312" y="2067995"/>
            <a:ext cx="3224213" cy="2571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0295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
          <a:extLst>
            <a:ext uri="{FF2B5EF4-FFF2-40B4-BE49-F238E27FC236}">
              <a16:creationId xmlns:a16="http://schemas.microsoft.com/office/drawing/2014/main" id="{5EBED18C-83A6-2F61-E251-532482A367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1FA157-F243-6804-52C7-D8C3B04362B5}"/>
              </a:ext>
            </a:extLst>
          </p:cNvPr>
          <p:cNvSpPr>
            <a:spLocks noGrp="1"/>
          </p:cNvSpPr>
          <p:nvPr>
            <p:ph type="title"/>
          </p:nvPr>
        </p:nvSpPr>
        <p:spPr/>
        <p:txBody>
          <a:bodyPr/>
          <a:lstStyle/>
          <a:p>
            <a:r>
              <a:rPr lang="en-US" dirty="0"/>
              <a:t>Calculate 3D control points</a:t>
            </a:r>
          </a:p>
        </p:txBody>
      </p:sp>
      <p:sp>
        <p:nvSpPr>
          <p:cNvPr id="8" name="Google Shape;747;p53">
            <a:extLst>
              <a:ext uri="{FF2B5EF4-FFF2-40B4-BE49-F238E27FC236}">
                <a16:creationId xmlns:a16="http://schemas.microsoft.com/office/drawing/2014/main" id="{8C8979DC-4134-088B-F8B4-D8BDC8A8EBBD}"/>
              </a:ext>
            </a:extLst>
          </p:cNvPr>
          <p:cNvSpPr txBox="1">
            <a:spLocks/>
          </p:cNvSpPr>
          <p:nvPr/>
        </p:nvSpPr>
        <p:spPr>
          <a:xfrm>
            <a:off x="713225" y="1086892"/>
            <a:ext cx="4926891"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2600" dirty="0">
                <a:solidFill>
                  <a:schemeClr val="tx1"/>
                </a:solidFill>
              </a:rPr>
              <a:t>using Largest Fitting Circles</a:t>
            </a:r>
            <a:endParaRPr lang="en" dirty="0">
              <a:solidFill>
                <a:schemeClr val="tx1"/>
              </a:solidFill>
            </a:endParaRPr>
          </a:p>
        </p:txBody>
      </p:sp>
      <p:pic>
        <p:nvPicPr>
          <p:cNvPr id="6" name="Picture 5">
            <a:extLst>
              <a:ext uri="{FF2B5EF4-FFF2-40B4-BE49-F238E27FC236}">
                <a16:creationId xmlns:a16="http://schemas.microsoft.com/office/drawing/2014/main" id="{0B5D294B-3337-E022-E5BE-B5A35C41D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118" y="5453577"/>
            <a:ext cx="7593607" cy="477522"/>
          </a:xfrm>
          <a:prstGeom prst="rect">
            <a:avLst/>
          </a:prstGeom>
        </p:spPr>
      </p:pic>
      <p:pic>
        <p:nvPicPr>
          <p:cNvPr id="7" name="Picture 6">
            <a:extLst>
              <a:ext uri="{FF2B5EF4-FFF2-40B4-BE49-F238E27FC236}">
                <a16:creationId xmlns:a16="http://schemas.microsoft.com/office/drawing/2014/main" id="{DB1564AD-6E4E-1913-7310-056ED2EE7D52}"/>
              </a:ext>
            </a:extLst>
          </p:cNvPr>
          <p:cNvPicPr>
            <a:picLocks noChangeAspect="1"/>
          </p:cNvPicPr>
          <p:nvPr/>
        </p:nvPicPr>
        <p:blipFill>
          <a:blip r:embed="rId4"/>
          <a:stretch>
            <a:fillRect/>
          </a:stretch>
        </p:blipFill>
        <p:spPr>
          <a:xfrm>
            <a:off x="713225" y="1602785"/>
            <a:ext cx="2782874" cy="2782874"/>
          </a:xfrm>
          <a:prstGeom prst="rect">
            <a:avLst/>
          </a:prstGeom>
        </p:spPr>
      </p:pic>
      <p:pic>
        <p:nvPicPr>
          <p:cNvPr id="3" name="Picture 2">
            <a:extLst>
              <a:ext uri="{FF2B5EF4-FFF2-40B4-BE49-F238E27FC236}">
                <a16:creationId xmlns:a16="http://schemas.microsoft.com/office/drawing/2014/main" id="{F382602C-ED3A-FEB8-FDD0-59857BE61725}"/>
              </a:ext>
            </a:extLst>
          </p:cNvPr>
          <p:cNvPicPr>
            <a:picLocks noChangeAspect="1"/>
          </p:cNvPicPr>
          <p:nvPr/>
        </p:nvPicPr>
        <p:blipFill>
          <a:blip r:embed="rId5"/>
          <a:stretch>
            <a:fillRect/>
          </a:stretch>
        </p:blipFill>
        <p:spPr>
          <a:xfrm>
            <a:off x="3649927" y="1602785"/>
            <a:ext cx="2764228" cy="2782874"/>
          </a:xfrm>
          <a:prstGeom prst="rect">
            <a:avLst/>
          </a:prstGeom>
        </p:spPr>
      </p:pic>
      <p:pic>
        <p:nvPicPr>
          <p:cNvPr id="10" name="Picture 9">
            <a:extLst>
              <a:ext uri="{FF2B5EF4-FFF2-40B4-BE49-F238E27FC236}">
                <a16:creationId xmlns:a16="http://schemas.microsoft.com/office/drawing/2014/main" id="{379D708C-6719-8F39-ED3E-8150164FEDBB}"/>
              </a:ext>
            </a:extLst>
          </p:cNvPr>
          <p:cNvPicPr>
            <a:picLocks noChangeAspect="1"/>
          </p:cNvPicPr>
          <p:nvPr/>
        </p:nvPicPr>
        <p:blipFill>
          <a:blip r:embed="rId6"/>
          <a:stretch>
            <a:fillRect/>
          </a:stretch>
        </p:blipFill>
        <p:spPr>
          <a:xfrm>
            <a:off x="6475505" y="1602785"/>
            <a:ext cx="1955220" cy="421484"/>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552072D-DF8E-72CB-1B40-15A0A52C5646}"/>
                  </a:ext>
                </a:extLst>
              </p:cNvPr>
              <p:cNvSpPr txBox="1"/>
              <p:nvPr/>
            </p:nvSpPr>
            <p:spPr>
              <a:xfrm>
                <a:off x="6435390" y="2246932"/>
                <a:ext cx="2035449" cy="2138727"/>
              </a:xfrm>
              <a:prstGeom prst="rect">
                <a:avLst/>
              </a:prstGeom>
              <a:noFill/>
            </p:spPr>
            <p:txBody>
              <a:bodyPr wrap="square">
                <a:spAutoFit/>
              </a:bodyPr>
              <a:lstStyle/>
              <a:p>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𝑍</m:t>
                        </m:r>
                      </m:e>
                      <m:sub>
                        <m:r>
                          <a:rPr lang="en-US" sz="1200" b="0" i="1" smtClean="0">
                            <a:latin typeface="Cambria Math" panose="02040503050406030204" pitchFamily="18" charset="0"/>
                          </a:rPr>
                          <m:t>h</m:t>
                        </m:r>
                      </m:sub>
                    </m:sSub>
                  </m:oMath>
                </a14:m>
                <a:r>
                  <a:rPr lang="en-US" sz="1200" dirty="0"/>
                  <a:t>: the height of the brush </a:t>
                </a:r>
              </a:p>
              <a:p>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𝑍</m:t>
                        </m:r>
                      </m:e>
                      <m:sub>
                        <m:r>
                          <a:rPr lang="en-US" sz="1200" b="0" i="1" smtClean="0">
                            <a:latin typeface="Cambria Math" panose="02040503050406030204" pitchFamily="18" charset="0"/>
                          </a:rPr>
                          <m:t>0</m:t>
                        </m:r>
                      </m:sub>
                    </m:sSub>
                  </m:oMath>
                </a14:m>
                <a:r>
                  <a:rPr lang="en-US" sz="1200"/>
                  <a:t> </a:t>
                </a:r>
                <a:r>
                  <a:rPr lang="en-US" sz="1200" dirty="0"/>
                  <a:t>: the calibrated initial height of the brush</a:t>
                </a:r>
              </a:p>
              <a:p>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𝑟</m:t>
                        </m:r>
                      </m:e>
                      <m:sub>
                        <m:r>
                          <a:rPr lang="en-US" sz="1200" b="0" i="1" smtClean="0">
                            <a:latin typeface="Cambria Math" panose="02040503050406030204" pitchFamily="18" charset="0"/>
                          </a:rPr>
                          <m:t>𝑎𝑣𝑔</m:t>
                        </m:r>
                      </m:sub>
                    </m:sSub>
                  </m:oMath>
                </a14:m>
                <a:r>
                  <a:rPr lang="en-US" sz="1200" baseline="-25000"/>
                  <a:t> </a:t>
                </a:r>
                <a:r>
                  <a:rPr lang="en-US" sz="1200" dirty="0"/>
                  <a:t>: the rough estimate of the average radius value of the control points fitting circles of all characters in the dataset</a:t>
                </a:r>
              </a:p>
              <a:p>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𝑟</m:t>
                        </m:r>
                      </m:e>
                      <m:sub>
                        <m:r>
                          <a:rPr lang="en-US" sz="1200" b="0" i="1" smtClean="0">
                            <a:latin typeface="Cambria Math" panose="02040503050406030204" pitchFamily="18" charset="0"/>
                          </a:rPr>
                          <m:t>𝑐</m:t>
                        </m:r>
                      </m:sub>
                    </m:sSub>
                  </m:oMath>
                </a14:m>
                <a:r>
                  <a:rPr lang="en-US" sz="1200"/>
                  <a:t> </a:t>
                </a:r>
                <a:r>
                  <a:rPr lang="en-US" sz="1200" dirty="0"/>
                  <a:t>: the radius of the largest fitting circle</a:t>
                </a:r>
              </a:p>
              <a:p>
                <a14:m>
                  <m:oMath xmlns:m="http://schemas.openxmlformats.org/officeDocument/2006/math">
                    <m:r>
                      <a:rPr lang="en-US" sz="1200" b="0" i="1" smtClean="0">
                        <a:latin typeface="Cambria Math" panose="02040503050406030204" pitchFamily="18" charset="0"/>
                      </a:rPr>
                      <m:t>𝑠</m:t>
                    </m:r>
                  </m:oMath>
                </a14:m>
                <a:r>
                  <a:rPr lang="en-US" sz="1200" dirty="0"/>
                  <a:t> : a scaling factor (s=4)</a:t>
                </a:r>
              </a:p>
            </p:txBody>
          </p:sp>
        </mc:Choice>
        <mc:Fallback xmlns="">
          <p:sp>
            <p:nvSpPr>
              <p:cNvPr id="5" name="TextBox 4">
                <a:extLst>
                  <a:ext uri="{FF2B5EF4-FFF2-40B4-BE49-F238E27FC236}">
                    <a16:creationId xmlns:a16="http://schemas.microsoft.com/office/drawing/2014/main" id="{1552072D-DF8E-72CB-1B40-15A0A52C5646}"/>
                  </a:ext>
                </a:extLst>
              </p:cNvPr>
              <p:cNvSpPr txBox="1">
                <a:spLocks noRot="1" noChangeAspect="1" noMove="1" noResize="1" noEditPoints="1" noAdjustHandles="1" noChangeArrowheads="1" noChangeShapeType="1" noTextEdit="1"/>
              </p:cNvSpPr>
              <p:nvPr/>
            </p:nvSpPr>
            <p:spPr>
              <a:xfrm>
                <a:off x="6435390" y="2246932"/>
                <a:ext cx="2035449" cy="2138727"/>
              </a:xfrm>
              <a:prstGeom prst="rect">
                <a:avLst/>
              </a:prstGeom>
              <a:blipFill>
                <a:blip r:embed="rId7"/>
                <a:stretch>
                  <a:fillRect l="-299" t="-571" r="-1198" b="-1429"/>
                </a:stretch>
              </a:blipFill>
            </p:spPr>
            <p:txBody>
              <a:bodyPr/>
              <a:lstStyle/>
              <a:p>
                <a:r>
                  <a:rPr lang="en-US">
                    <a:noFill/>
                  </a:rPr>
                  <a:t> </a:t>
                </a:r>
              </a:p>
            </p:txBody>
          </p:sp>
        </mc:Fallback>
      </mc:AlternateContent>
    </p:spTree>
    <p:extLst>
      <p:ext uri="{BB962C8B-B14F-4D97-AF65-F5344CB8AC3E}">
        <p14:creationId xmlns:p14="http://schemas.microsoft.com/office/powerpoint/2010/main" val="4289132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Shape 835">
          <a:extLst>
            <a:ext uri="{FF2B5EF4-FFF2-40B4-BE49-F238E27FC236}">
              <a16:creationId xmlns:a16="http://schemas.microsoft.com/office/drawing/2014/main" id="{3CE67367-8744-3120-EA6C-1462E1FADA3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776EE3B4-363C-9757-E0BC-A6A6DC73A410}"/>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756F43EB-83E1-83A4-4F34-63CBFC00A02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t>
            </a:r>
            <a:r>
              <a:rPr lang="en-US" altLang="zh-CN" dirty="0" err="1"/>
              <a:t>rajectory</a:t>
            </a:r>
            <a:r>
              <a:rPr lang="en-US" altLang="zh-CN" dirty="0"/>
              <a:t> Generation</a:t>
            </a:r>
            <a:endParaRPr dirty="0"/>
          </a:p>
        </p:txBody>
      </p:sp>
      <p:sp>
        <p:nvSpPr>
          <p:cNvPr id="870" name="Arrow: Right 6">
            <a:extLst>
              <a:ext uri="{FF2B5EF4-FFF2-40B4-BE49-F238E27FC236}">
                <a16:creationId xmlns:a16="http://schemas.microsoft.com/office/drawing/2014/main" id="{AC5E7BF3-6E5C-35EF-4C8D-CFAB6AE62AF7}"/>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08AB3C0D-CFBE-25B3-F574-0F56CD9F37C1}"/>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5DC5B99B-24E3-2564-6E2D-5065F388047A}"/>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2F8FBEC3-4E81-4DAC-8A4E-F919A65CB59B}"/>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9348CFB5-9A03-D238-461A-7EF3535540EF}"/>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4DB2606A-F7F6-CCB8-4CD4-0403E382A090}"/>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0D3D34D9-AC11-723A-ECAB-79A2E2F8DCCE}"/>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1DA0BDB7-4AF3-3104-4D94-33889CD0415B}"/>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C4DAC59A-EEE1-B637-507A-47892B1C700F}"/>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473F12D8-340A-A783-B345-7E68778A0F67}"/>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CC632ECB-49F9-0A08-5836-54A00DB43694}"/>
              </a:ext>
            </a:extLst>
          </p:cNvPr>
          <p:cNvSpPr/>
          <p:nvPr/>
        </p:nvSpPr>
        <p:spPr>
          <a:xfrm>
            <a:off x="4719685" y="1043618"/>
            <a:ext cx="1707810" cy="3533598"/>
          </a:xfrm>
          <a:prstGeom prst="roundRect">
            <a:avLst>
              <a:gd name="adj" fmla="val 8631"/>
            </a:avLst>
          </a:prstGeom>
          <a:solidFill>
            <a:srgbClr val="FFDCDC"/>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F9DDBE6A-D569-1F67-9CE4-F8391F1446E7}"/>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EAB72AA0-EAAE-9409-2DDA-90C5B02FDA2E}"/>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1636158F-DDB5-586B-C537-24886406A471}"/>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62A9B52B-8183-831C-83A3-939633329FF2}"/>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E2E33E91-7D44-10D2-ED8F-FB26EFC0E6AA}"/>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FEA7435D-D428-D98D-3D54-AA619D1184E7}"/>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Trajectory Generation</a:t>
            </a:r>
          </a:p>
        </p:txBody>
      </p:sp>
      <p:sp>
        <p:nvSpPr>
          <p:cNvPr id="897" name="矩形: 圓角 43">
            <a:extLst>
              <a:ext uri="{FF2B5EF4-FFF2-40B4-BE49-F238E27FC236}">
                <a16:creationId xmlns:a16="http://schemas.microsoft.com/office/drawing/2014/main" id="{0F41ED1B-1F38-E5D8-1EF7-8130362336DC}"/>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DBB64705-C818-AB85-1B0F-FACD0CB83BB7}"/>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C893723F-ED1B-4B16-A837-59BDD5F3DE9F}"/>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F5B1DF2-A156-8FD6-C40D-F41122078FA1}"/>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DA9A8D40-3A07-4458-38E0-CB7E4FA4E457}"/>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B286171A-7D9B-1EDC-6760-A6995C24CF44}"/>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8C479D04-D94F-E3CD-9FFD-8ECC1DE9BB98}"/>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4E0102B7-2579-FEA3-0916-03F7118E3F8A}"/>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2525E045-79B9-D83E-3EDE-ED60370A4AB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F2479529-F8BB-A232-BAA5-C55DA6E04E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A602F2B5-8D98-D5C3-56A9-A76533B46B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A7215083-2295-96C1-362D-BD2655D136AB}"/>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16B23017-B9A4-376B-EF1B-605E2159BF9C}"/>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92DE8C7E-E7E3-3ED8-F411-7AC93F450E97}"/>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CC126008-7A9B-B8C9-3CE5-2D3C66A0CD04}"/>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3F971A7D-A315-4A23-2888-D14EFFB7B74D}"/>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67678C9B-7D99-D563-491E-EA2214DA8CD7}"/>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6D90225B-2C87-F32C-0C31-F2DD03DF3219}"/>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A862DECC-0DD5-384D-45B5-7CBFB6504B54}"/>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1796029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rgbClr val="FFDCDC"/>
        </a:solidFill>
        <a:effectLst/>
      </p:bgPr>
    </p:bg>
    <p:spTree>
      <p:nvGrpSpPr>
        <p:cNvPr id="1" name="Shape 404">
          <a:extLst>
            <a:ext uri="{FF2B5EF4-FFF2-40B4-BE49-F238E27FC236}">
              <a16:creationId xmlns:a16="http://schemas.microsoft.com/office/drawing/2014/main" id="{16F4C458-327A-E404-A825-0EF6763B2E7C}"/>
            </a:ext>
          </a:extLst>
        </p:cNvPr>
        <p:cNvGrpSpPr/>
        <p:nvPr/>
      </p:nvGrpSpPr>
      <p:grpSpPr>
        <a:xfrm>
          <a:off x="0" y="0"/>
          <a:ext cx="0" cy="0"/>
          <a:chOff x="0" y="0"/>
          <a:chExt cx="0" cy="0"/>
        </a:xfrm>
      </p:grpSpPr>
      <p:sp>
        <p:nvSpPr>
          <p:cNvPr id="407" name="Google Shape;407;p39">
            <a:extLst>
              <a:ext uri="{FF2B5EF4-FFF2-40B4-BE49-F238E27FC236}">
                <a16:creationId xmlns:a16="http://schemas.microsoft.com/office/drawing/2014/main" id="{21545F2C-6381-B654-457A-EE808E4C63DD}"/>
              </a:ext>
            </a:extLst>
          </p:cNvPr>
          <p:cNvSpPr txBox="1">
            <a:spLocks noGrp="1"/>
          </p:cNvSpPr>
          <p:nvPr>
            <p:ph type="title"/>
          </p:nvPr>
        </p:nvSpPr>
        <p:spPr>
          <a:xfrm>
            <a:off x="713250" y="155912"/>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2"/>
                </a:solidFill>
              </a:rPr>
              <a:t>CONCEPTS</a:t>
            </a:r>
            <a:endParaRPr dirty="0">
              <a:solidFill>
                <a:schemeClr val="dk2"/>
              </a:solidFill>
            </a:endParaRPr>
          </a:p>
        </p:txBody>
      </p:sp>
      <p:sp>
        <p:nvSpPr>
          <p:cNvPr id="408" name="Google Shape;408;p39">
            <a:extLst>
              <a:ext uri="{FF2B5EF4-FFF2-40B4-BE49-F238E27FC236}">
                <a16:creationId xmlns:a16="http://schemas.microsoft.com/office/drawing/2014/main" id="{829581C2-43D4-D74B-8647-3FDE09AC01CD}"/>
              </a:ext>
            </a:extLst>
          </p:cNvPr>
          <p:cNvSpPr txBox="1">
            <a:spLocks noGrp="1"/>
          </p:cNvSpPr>
          <p:nvPr>
            <p:ph type="subTitle" idx="1"/>
          </p:nvPr>
        </p:nvSpPr>
        <p:spPr>
          <a:xfrm flipH="1">
            <a:off x="1253385" y="2412706"/>
            <a:ext cx="2743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Hermite Curve</a:t>
            </a:r>
            <a:endParaRPr dirty="0"/>
          </a:p>
        </p:txBody>
      </p:sp>
      <p:sp>
        <p:nvSpPr>
          <p:cNvPr id="409" name="Google Shape;409;p39">
            <a:extLst>
              <a:ext uri="{FF2B5EF4-FFF2-40B4-BE49-F238E27FC236}">
                <a16:creationId xmlns:a16="http://schemas.microsoft.com/office/drawing/2014/main" id="{A98031C5-0E6E-9BEA-1245-69AC1B020A2C}"/>
              </a:ext>
            </a:extLst>
          </p:cNvPr>
          <p:cNvSpPr txBox="1">
            <a:spLocks noGrp="1"/>
          </p:cNvSpPr>
          <p:nvPr>
            <p:ph type="subTitle" idx="2"/>
          </p:nvPr>
        </p:nvSpPr>
        <p:spPr>
          <a:xfrm flipH="1">
            <a:off x="1253385" y="2776950"/>
            <a:ext cx="27432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 connect 2 control points together with Hermite curve.</a:t>
            </a:r>
          </a:p>
          <a:p>
            <a:pPr marL="0" lvl="0" indent="0" algn="ctr" rtl="0">
              <a:spcBef>
                <a:spcPts val="0"/>
              </a:spcBef>
              <a:spcAft>
                <a:spcPts val="0"/>
              </a:spcAft>
              <a:buNone/>
            </a:pPr>
            <a:endParaRPr lang="en" dirty="0"/>
          </a:p>
          <a:p>
            <a:pPr marL="0" lvl="0" indent="0" algn="ctr" rtl="0">
              <a:spcBef>
                <a:spcPts val="0"/>
              </a:spcBef>
              <a:spcAft>
                <a:spcPts val="0"/>
              </a:spcAft>
              <a:buNone/>
            </a:pPr>
            <a:r>
              <a:rPr lang="en-US" dirty="0"/>
              <a:t>B</a:t>
            </a:r>
            <a:r>
              <a:rPr lang="en" dirty="0"/>
              <a:t>ut we are missing v0 and v1</a:t>
            </a:r>
            <a:endParaRPr dirty="0"/>
          </a:p>
        </p:txBody>
      </p:sp>
      <p:sp>
        <p:nvSpPr>
          <p:cNvPr id="410" name="Google Shape;410;p39">
            <a:extLst>
              <a:ext uri="{FF2B5EF4-FFF2-40B4-BE49-F238E27FC236}">
                <a16:creationId xmlns:a16="http://schemas.microsoft.com/office/drawing/2014/main" id="{2FBA73B9-09FE-7631-BA58-BCCF9145E4E1}"/>
              </a:ext>
            </a:extLst>
          </p:cNvPr>
          <p:cNvSpPr txBox="1">
            <a:spLocks noGrp="1"/>
          </p:cNvSpPr>
          <p:nvPr>
            <p:ph type="subTitle" idx="3"/>
          </p:nvPr>
        </p:nvSpPr>
        <p:spPr>
          <a:xfrm flipH="1">
            <a:off x="5147415" y="2412706"/>
            <a:ext cx="2743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Catmull-Rom Spline</a:t>
            </a:r>
            <a:endParaRPr dirty="0"/>
          </a:p>
        </p:txBody>
      </p:sp>
      <p:sp>
        <p:nvSpPr>
          <p:cNvPr id="411" name="Google Shape;411;p39">
            <a:extLst>
              <a:ext uri="{FF2B5EF4-FFF2-40B4-BE49-F238E27FC236}">
                <a16:creationId xmlns:a16="http://schemas.microsoft.com/office/drawing/2014/main" id="{BC11EDF8-3F8B-5A3D-05F5-E8ABFAC9AE2E}"/>
              </a:ext>
            </a:extLst>
          </p:cNvPr>
          <p:cNvSpPr txBox="1">
            <a:spLocks noGrp="1"/>
          </p:cNvSpPr>
          <p:nvPr>
            <p:ph type="subTitle" idx="4"/>
          </p:nvPr>
        </p:nvSpPr>
        <p:spPr>
          <a:xfrm flipH="1">
            <a:off x="5147415" y="2776950"/>
            <a:ext cx="27432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 I uses Catmull-Rom Spline to calculate v0 and v1 to connect multiple Hermite curves</a:t>
            </a:r>
            <a:endParaRPr dirty="0"/>
          </a:p>
        </p:txBody>
      </p:sp>
      <p:pic>
        <p:nvPicPr>
          <p:cNvPr id="2" name="Picture 6" descr="hermite curve — Notes">
            <a:extLst>
              <a:ext uri="{FF2B5EF4-FFF2-40B4-BE49-F238E27FC236}">
                <a16:creationId xmlns:a16="http://schemas.microsoft.com/office/drawing/2014/main" id="{B99942E0-DAF7-03F3-5618-82BB80E9892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50708" y="789669"/>
            <a:ext cx="1748553" cy="16550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A5A1FDC-2973-9B20-EACB-BFCEE7487915}"/>
              </a:ext>
            </a:extLst>
          </p:cNvPr>
          <p:cNvPicPr>
            <a:picLocks noChangeAspect="1"/>
          </p:cNvPicPr>
          <p:nvPr/>
        </p:nvPicPr>
        <p:blipFill>
          <a:blip r:embed="rId4"/>
          <a:stretch>
            <a:fillRect/>
          </a:stretch>
        </p:blipFill>
        <p:spPr>
          <a:xfrm>
            <a:off x="5175403" y="757629"/>
            <a:ext cx="2687224" cy="1655077"/>
          </a:xfrm>
          <a:prstGeom prst="rect">
            <a:avLst/>
          </a:prstGeom>
        </p:spPr>
      </p:pic>
      <p:pic>
        <p:nvPicPr>
          <p:cNvPr id="4" name="Picture 6">
            <a:extLst>
              <a:ext uri="{FF2B5EF4-FFF2-40B4-BE49-F238E27FC236}">
                <a16:creationId xmlns:a16="http://schemas.microsoft.com/office/drawing/2014/main" id="{8FEF2B99-1517-5F95-2825-46157ED9C71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11364"/>
          <a:stretch/>
        </p:blipFill>
        <p:spPr bwMode="auto">
          <a:xfrm>
            <a:off x="901711" y="3859283"/>
            <a:ext cx="3446545" cy="63454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40455B9-18D5-1E82-526B-B693D4AE78EE}"/>
              </a:ext>
            </a:extLst>
          </p:cNvPr>
          <p:cNvPicPr>
            <a:picLocks noChangeAspect="1"/>
          </p:cNvPicPr>
          <p:nvPr/>
        </p:nvPicPr>
        <p:blipFill>
          <a:blip r:embed="rId6"/>
          <a:stretch>
            <a:fillRect/>
          </a:stretch>
        </p:blipFill>
        <p:spPr>
          <a:xfrm>
            <a:off x="5451989" y="4046429"/>
            <a:ext cx="2134052" cy="260250"/>
          </a:xfrm>
          <a:prstGeom prst="rect">
            <a:avLst/>
          </a:prstGeom>
        </p:spPr>
      </p:pic>
    </p:spTree>
    <p:extLst>
      <p:ext uri="{BB962C8B-B14F-4D97-AF65-F5344CB8AC3E}">
        <p14:creationId xmlns:p14="http://schemas.microsoft.com/office/powerpoint/2010/main" val="471059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8">
          <a:extLst>
            <a:ext uri="{FF2B5EF4-FFF2-40B4-BE49-F238E27FC236}">
              <a16:creationId xmlns:a16="http://schemas.microsoft.com/office/drawing/2014/main" id="{6F6142EA-2A60-D597-6785-0A9FF0802980}"/>
            </a:ext>
          </a:extLst>
        </p:cNvPr>
        <p:cNvGrpSpPr/>
        <p:nvPr/>
      </p:nvGrpSpPr>
      <p:grpSpPr>
        <a:xfrm>
          <a:off x="0" y="0"/>
          <a:ext cx="0" cy="0"/>
          <a:chOff x="0" y="0"/>
          <a:chExt cx="0" cy="0"/>
        </a:xfrm>
      </p:grpSpPr>
      <p:sp>
        <p:nvSpPr>
          <p:cNvPr id="369" name="Google Shape;369;p36">
            <a:extLst>
              <a:ext uri="{FF2B5EF4-FFF2-40B4-BE49-F238E27FC236}">
                <a16:creationId xmlns:a16="http://schemas.microsoft.com/office/drawing/2014/main" id="{AB723454-842F-DE16-1E0F-E4CFEE799D26}"/>
              </a:ext>
            </a:extLst>
          </p:cNvPr>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70" name="Google Shape;370;p36">
            <a:extLst>
              <a:ext uri="{FF2B5EF4-FFF2-40B4-BE49-F238E27FC236}">
                <a16:creationId xmlns:a16="http://schemas.microsoft.com/office/drawing/2014/main" id="{5EF577A8-3FD3-26EA-8F0D-5DCE9BD7882D}"/>
              </a:ext>
            </a:extLst>
          </p:cNvPr>
          <p:cNvSpPr txBox="1">
            <a:spLocks noGrp="1"/>
          </p:cNvSpPr>
          <p:nvPr>
            <p:ph type="subTitle" idx="1"/>
          </p:nvPr>
        </p:nvSpPr>
        <p:spPr>
          <a:xfrm>
            <a:off x="1117103" y="1891049"/>
            <a:ext cx="30513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371" name="Google Shape;371;p36">
            <a:extLst>
              <a:ext uri="{FF2B5EF4-FFF2-40B4-BE49-F238E27FC236}">
                <a16:creationId xmlns:a16="http://schemas.microsoft.com/office/drawing/2014/main" id="{8515010C-63D5-ACC8-6FFA-10A0A4D9C368}"/>
              </a:ext>
            </a:extLst>
          </p:cNvPr>
          <p:cNvSpPr txBox="1">
            <a:spLocks noGrp="1"/>
          </p:cNvSpPr>
          <p:nvPr>
            <p:ph type="title" idx="2"/>
          </p:nvPr>
        </p:nvSpPr>
        <p:spPr>
          <a:xfrm>
            <a:off x="2238875" y="1150905"/>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73" name="Google Shape;373;p36">
            <a:extLst>
              <a:ext uri="{FF2B5EF4-FFF2-40B4-BE49-F238E27FC236}">
                <a16:creationId xmlns:a16="http://schemas.microsoft.com/office/drawing/2014/main" id="{25737B9A-3056-5620-2A4B-32001310C264}"/>
              </a:ext>
            </a:extLst>
          </p:cNvPr>
          <p:cNvSpPr txBox="1">
            <a:spLocks noGrp="1"/>
          </p:cNvSpPr>
          <p:nvPr>
            <p:ph type="title" idx="4"/>
          </p:nvPr>
        </p:nvSpPr>
        <p:spPr>
          <a:xfrm>
            <a:off x="6097600" y="115083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4" name="Google Shape;374;p36">
            <a:extLst>
              <a:ext uri="{FF2B5EF4-FFF2-40B4-BE49-F238E27FC236}">
                <a16:creationId xmlns:a16="http://schemas.microsoft.com/office/drawing/2014/main" id="{9193DD67-4CB1-7F07-8027-52C659A85923}"/>
              </a:ext>
            </a:extLst>
          </p:cNvPr>
          <p:cNvSpPr txBox="1">
            <a:spLocks noGrp="1"/>
          </p:cNvSpPr>
          <p:nvPr>
            <p:ph type="subTitle" idx="5"/>
          </p:nvPr>
        </p:nvSpPr>
        <p:spPr>
          <a:xfrm>
            <a:off x="4975897" y="1891049"/>
            <a:ext cx="30510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376" name="Google Shape;376;p36">
            <a:extLst>
              <a:ext uri="{FF2B5EF4-FFF2-40B4-BE49-F238E27FC236}">
                <a16:creationId xmlns:a16="http://schemas.microsoft.com/office/drawing/2014/main" id="{5A6D3214-7D0F-ED12-0293-9E5EBABC6FEF}"/>
              </a:ext>
            </a:extLst>
          </p:cNvPr>
          <p:cNvSpPr txBox="1">
            <a:spLocks noGrp="1"/>
          </p:cNvSpPr>
          <p:nvPr>
            <p:ph type="title" idx="7"/>
          </p:nvPr>
        </p:nvSpPr>
        <p:spPr>
          <a:xfrm>
            <a:off x="2238975" y="292028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77" name="Google Shape;377;p36">
            <a:extLst>
              <a:ext uri="{FF2B5EF4-FFF2-40B4-BE49-F238E27FC236}">
                <a16:creationId xmlns:a16="http://schemas.microsoft.com/office/drawing/2014/main" id="{165DE1FD-1F5D-A18E-5DD1-EE3B567BF4B5}"/>
              </a:ext>
            </a:extLst>
          </p:cNvPr>
          <p:cNvSpPr txBox="1">
            <a:spLocks noGrp="1"/>
          </p:cNvSpPr>
          <p:nvPr>
            <p:ph type="subTitle" idx="8"/>
          </p:nvPr>
        </p:nvSpPr>
        <p:spPr>
          <a:xfrm>
            <a:off x="1117109" y="3667355"/>
            <a:ext cx="3051300" cy="452400"/>
          </a:xfrm>
          <a:prstGeom prst="rect">
            <a:avLst/>
          </a:prstGeom>
        </p:spPr>
        <p:txBody>
          <a:bodyPr spcFirstLastPara="1" wrap="square" lIns="91425" tIns="91425" rIns="91425" bIns="91425" anchor="b" anchorCtr="0">
            <a:noAutofit/>
          </a:bodyPr>
          <a:lstStyle/>
          <a:p>
            <a:pPr marL="0" indent="0"/>
            <a:r>
              <a:rPr lang="en-US"/>
              <a:t>Result and Analysis</a:t>
            </a:r>
            <a:endParaRPr lang="zh-TW" altLang="en-US"/>
          </a:p>
        </p:txBody>
      </p:sp>
      <p:sp>
        <p:nvSpPr>
          <p:cNvPr id="379" name="Google Shape;379;p36">
            <a:extLst>
              <a:ext uri="{FF2B5EF4-FFF2-40B4-BE49-F238E27FC236}">
                <a16:creationId xmlns:a16="http://schemas.microsoft.com/office/drawing/2014/main" id="{0A29A97E-65E0-2D9C-D311-A1DE05CF049D}"/>
              </a:ext>
            </a:extLst>
          </p:cNvPr>
          <p:cNvSpPr txBox="1">
            <a:spLocks noGrp="1"/>
          </p:cNvSpPr>
          <p:nvPr>
            <p:ph type="title" idx="13"/>
          </p:nvPr>
        </p:nvSpPr>
        <p:spPr>
          <a:xfrm>
            <a:off x="6097700" y="292028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80" name="Google Shape;380;p36">
            <a:extLst>
              <a:ext uri="{FF2B5EF4-FFF2-40B4-BE49-F238E27FC236}">
                <a16:creationId xmlns:a16="http://schemas.microsoft.com/office/drawing/2014/main" id="{11C936DC-F435-F800-BB19-789E483514A4}"/>
              </a:ext>
            </a:extLst>
          </p:cNvPr>
          <p:cNvSpPr txBox="1">
            <a:spLocks noGrp="1"/>
          </p:cNvSpPr>
          <p:nvPr>
            <p:ph type="subTitle" idx="14"/>
          </p:nvPr>
        </p:nvSpPr>
        <p:spPr>
          <a:xfrm>
            <a:off x="4975896" y="3667355"/>
            <a:ext cx="30510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Video Demo</a:t>
            </a:r>
            <a:endParaRPr/>
          </a:p>
        </p:txBody>
      </p:sp>
      <p:sp>
        <p:nvSpPr>
          <p:cNvPr id="382" name="Google Shape;382;p36">
            <a:extLst>
              <a:ext uri="{FF2B5EF4-FFF2-40B4-BE49-F238E27FC236}">
                <a16:creationId xmlns:a16="http://schemas.microsoft.com/office/drawing/2014/main" id="{9171592E-EE64-3BFB-4ED4-0AD5098D8B51}"/>
              </a:ext>
            </a:extLst>
          </p:cNvPr>
          <p:cNvSpPr/>
          <p:nvPr/>
        </p:nvSpPr>
        <p:spPr>
          <a:xfrm rot="10800000" flipH="1">
            <a:off x="8077993" y="611250"/>
            <a:ext cx="422100" cy="4227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B3614249-BDB6-0027-B300-7842A564DA1A}"/>
              </a:ext>
            </a:extLst>
          </p:cNvPr>
          <p:cNvSpPr>
            <a:spLocks noGrp="1"/>
          </p:cNvSpPr>
          <p:nvPr>
            <p:ph type="subTitle" idx="3"/>
          </p:nvPr>
        </p:nvSpPr>
        <p:spPr/>
        <p:txBody>
          <a:bodyPr/>
          <a:lstStyle/>
          <a:p>
            <a:endParaRPr lang="en-US"/>
          </a:p>
        </p:txBody>
      </p:sp>
      <p:sp>
        <p:nvSpPr>
          <p:cNvPr id="5" name="Subtitle 4">
            <a:extLst>
              <a:ext uri="{FF2B5EF4-FFF2-40B4-BE49-F238E27FC236}">
                <a16:creationId xmlns:a16="http://schemas.microsoft.com/office/drawing/2014/main" id="{481F46C6-BD6D-429D-20F3-0F6D78B224D0}"/>
              </a:ext>
            </a:extLst>
          </p:cNvPr>
          <p:cNvSpPr>
            <a:spLocks noGrp="1"/>
          </p:cNvSpPr>
          <p:nvPr>
            <p:ph type="subTitle" idx="9"/>
          </p:nvPr>
        </p:nvSpPr>
        <p:spPr/>
        <p:txBody>
          <a:bodyPr/>
          <a:lstStyle/>
          <a:p>
            <a:endParaRPr lang="en-US"/>
          </a:p>
        </p:txBody>
      </p:sp>
      <p:sp>
        <p:nvSpPr>
          <p:cNvPr id="7" name="Subtitle 6">
            <a:extLst>
              <a:ext uri="{FF2B5EF4-FFF2-40B4-BE49-F238E27FC236}">
                <a16:creationId xmlns:a16="http://schemas.microsoft.com/office/drawing/2014/main" id="{54EB843C-6BA4-6961-B523-A8429A6266E4}"/>
              </a:ext>
            </a:extLst>
          </p:cNvPr>
          <p:cNvSpPr>
            <a:spLocks noGrp="1"/>
          </p:cNvSpPr>
          <p:nvPr>
            <p:ph type="subTitle" idx="15"/>
          </p:nvPr>
        </p:nvSpPr>
        <p:spPr/>
        <p:txBody>
          <a:bodyPr/>
          <a:lstStyle/>
          <a:p>
            <a:endParaRPr lang="en-US"/>
          </a:p>
        </p:txBody>
      </p:sp>
      <p:sp>
        <p:nvSpPr>
          <p:cNvPr id="9" name="Subtitle 8">
            <a:extLst>
              <a:ext uri="{FF2B5EF4-FFF2-40B4-BE49-F238E27FC236}">
                <a16:creationId xmlns:a16="http://schemas.microsoft.com/office/drawing/2014/main" id="{47451418-8B26-58DB-E674-A837720D1D54}"/>
              </a:ext>
            </a:extLst>
          </p:cNvPr>
          <p:cNvSpPr>
            <a:spLocks noGrp="1"/>
          </p:cNvSpPr>
          <p:nvPr>
            <p:ph type="subTitle" idx="6"/>
          </p:nvPr>
        </p:nvSpPr>
        <p:spPr/>
        <p:txBody>
          <a:bodyPr/>
          <a:lstStyle/>
          <a:p>
            <a:endParaRPr lang="en-US"/>
          </a:p>
        </p:txBody>
      </p:sp>
    </p:spTree>
    <p:extLst>
      <p:ext uri="{BB962C8B-B14F-4D97-AF65-F5344CB8AC3E}">
        <p14:creationId xmlns:p14="http://schemas.microsoft.com/office/powerpoint/2010/main" val="4259336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rgbClr val="FFDCDC"/>
        </a:solidFill>
        <a:effectLst/>
      </p:bgPr>
    </p:bg>
    <p:spTree>
      <p:nvGrpSpPr>
        <p:cNvPr id="1" name="">
          <a:extLst>
            <a:ext uri="{FF2B5EF4-FFF2-40B4-BE49-F238E27FC236}">
              <a16:creationId xmlns:a16="http://schemas.microsoft.com/office/drawing/2014/main" id="{35393889-7F37-51A0-B3A3-1C99E9A1FE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A5C610-DF2A-723C-91DF-594BFB3E8555}"/>
              </a:ext>
            </a:extLst>
          </p:cNvPr>
          <p:cNvSpPr>
            <a:spLocks noGrp="1"/>
          </p:cNvSpPr>
          <p:nvPr>
            <p:ph type="title"/>
          </p:nvPr>
        </p:nvSpPr>
        <p:spPr/>
        <p:txBody>
          <a:bodyPr/>
          <a:lstStyle/>
          <a:p>
            <a:r>
              <a:rPr lang="en-US" dirty="0"/>
              <a:t>But Catmull-Rom Spline is not good</a:t>
            </a:r>
          </a:p>
        </p:txBody>
      </p:sp>
      <p:pic>
        <p:nvPicPr>
          <p:cNvPr id="1029" name="Picture 5" descr="A graph of lines with different colors&#10;&#10;AI-generated content may be incorrect.">
            <a:extLst>
              <a:ext uri="{FF2B5EF4-FFF2-40B4-BE49-F238E27FC236}">
                <a16:creationId xmlns:a16="http://schemas.microsoft.com/office/drawing/2014/main" id="{15E318D3-C2CA-EB13-13CC-96B6D4433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1862" y="1167911"/>
            <a:ext cx="3711005" cy="3420208"/>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58072F33-F9A8-B7D7-A147-CCB0E749000C}"/>
              </a:ext>
            </a:extLst>
          </p:cNvPr>
          <p:cNvSpPr/>
          <p:nvPr/>
        </p:nvSpPr>
        <p:spPr>
          <a:xfrm rot="3472572">
            <a:off x="3800556" y="1698102"/>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1CCD8291-E3FD-A95A-F78D-78B387D77FDF}"/>
              </a:ext>
            </a:extLst>
          </p:cNvPr>
          <p:cNvSpPr/>
          <p:nvPr/>
        </p:nvSpPr>
        <p:spPr>
          <a:xfrm rot="9430523">
            <a:off x="5146682" y="1734453"/>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4B45B7C7-ED35-8B43-1598-2373FB59E594}"/>
              </a:ext>
            </a:extLst>
          </p:cNvPr>
          <p:cNvSpPr/>
          <p:nvPr/>
        </p:nvSpPr>
        <p:spPr>
          <a:xfrm rot="10800000">
            <a:off x="5170588" y="3581948"/>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AE29E9E1-6117-E4AB-FF64-31C9E59572C6}"/>
              </a:ext>
            </a:extLst>
          </p:cNvPr>
          <p:cNvSpPr/>
          <p:nvPr/>
        </p:nvSpPr>
        <p:spPr>
          <a:xfrm rot="10154858">
            <a:off x="3933790" y="2143761"/>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B87225B9-908B-4922-A5C1-41FB8F8EE0E6}"/>
              </a:ext>
            </a:extLst>
          </p:cNvPr>
          <p:cNvSpPr/>
          <p:nvPr/>
        </p:nvSpPr>
        <p:spPr>
          <a:xfrm rot="16373100">
            <a:off x="3045249" y="2911555"/>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8A89CDA8-D5B4-A2ED-89C8-6266011C64EE}"/>
              </a:ext>
            </a:extLst>
          </p:cNvPr>
          <p:cNvSpPr/>
          <p:nvPr/>
        </p:nvSpPr>
        <p:spPr>
          <a:xfrm rot="13663222">
            <a:off x="3880212" y="3581949"/>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3481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3" grpId="0" animBg="1"/>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7FC23DEF-475E-4077-0A07-2B05BE41C7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C6B64-F93C-FE92-A13D-18EBA116B617}"/>
              </a:ext>
            </a:extLst>
          </p:cNvPr>
          <p:cNvSpPr>
            <a:spLocks noGrp="1"/>
          </p:cNvSpPr>
          <p:nvPr>
            <p:ph type="title"/>
          </p:nvPr>
        </p:nvSpPr>
        <p:spPr/>
        <p:txBody>
          <a:bodyPr/>
          <a:lstStyle/>
          <a:p>
            <a:r>
              <a:rPr lang="en-US" dirty="0"/>
              <a:t>Modified Catmull-Rom Spline</a:t>
            </a:r>
          </a:p>
        </p:txBody>
      </p:sp>
      <p:pic>
        <p:nvPicPr>
          <p:cNvPr id="4" name="Picture 3" descr="A screen shot of a computer graphics&#10;&#10;AI-generated content may be incorrect.">
            <a:extLst>
              <a:ext uri="{FF2B5EF4-FFF2-40B4-BE49-F238E27FC236}">
                <a16:creationId xmlns:a16="http://schemas.microsoft.com/office/drawing/2014/main" id="{F7FF9627-6E3E-C030-CAD8-0BF118757016}"/>
              </a:ext>
            </a:extLst>
          </p:cNvPr>
          <p:cNvPicPr>
            <a:picLocks noChangeAspect="1"/>
          </p:cNvPicPr>
          <p:nvPr/>
        </p:nvPicPr>
        <p:blipFill>
          <a:blip r:embed="rId3"/>
          <a:srcRect l="7917" t="3416" r="3937" b="5931"/>
          <a:stretch/>
        </p:blipFill>
        <p:spPr>
          <a:xfrm>
            <a:off x="845673" y="5295423"/>
            <a:ext cx="3303787" cy="3231698"/>
          </a:xfrm>
          <a:prstGeom prst="rect">
            <a:avLst/>
          </a:prstGeom>
        </p:spPr>
      </p:pic>
      <p:pic>
        <p:nvPicPr>
          <p:cNvPr id="5" name="Picture 4">
            <a:extLst>
              <a:ext uri="{FF2B5EF4-FFF2-40B4-BE49-F238E27FC236}">
                <a16:creationId xmlns:a16="http://schemas.microsoft.com/office/drawing/2014/main" id="{DEEA35EE-A417-D05F-22F5-74D3A752C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49460" y="2358496"/>
            <a:ext cx="4281265" cy="945049"/>
          </a:xfrm>
          <a:prstGeom prst="rect">
            <a:avLst/>
          </a:prstGeom>
        </p:spPr>
      </p:pic>
      <p:pic>
        <p:nvPicPr>
          <p:cNvPr id="6" name="Picture 5">
            <a:extLst>
              <a:ext uri="{FF2B5EF4-FFF2-40B4-BE49-F238E27FC236}">
                <a16:creationId xmlns:a16="http://schemas.microsoft.com/office/drawing/2014/main" id="{E5D07FD4-428C-E2FA-6D5B-CDF4404AD55A}"/>
              </a:ext>
            </a:extLst>
          </p:cNvPr>
          <p:cNvPicPr>
            <a:picLocks noChangeAspect="1"/>
          </p:cNvPicPr>
          <p:nvPr/>
        </p:nvPicPr>
        <p:blipFill>
          <a:blip r:embed="rId5"/>
          <a:stretch>
            <a:fillRect/>
          </a:stretch>
        </p:blipFill>
        <p:spPr>
          <a:xfrm>
            <a:off x="845673" y="1088853"/>
            <a:ext cx="3194816" cy="3210631"/>
          </a:xfrm>
          <a:prstGeom prst="rect">
            <a:avLst/>
          </a:prstGeom>
        </p:spPr>
      </p:pic>
    </p:spTree>
    <p:extLst>
      <p:ext uri="{BB962C8B-B14F-4D97-AF65-F5344CB8AC3E}">
        <p14:creationId xmlns:p14="http://schemas.microsoft.com/office/powerpoint/2010/main" val="617278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rgbClr val="FFDCDC"/>
        </a:solidFill>
        <a:effectLst/>
      </p:bgPr>
    </p:bg>
    <p:spTree>
      <p:nvGrpSpPr>
        <p:cNvPr id="1" name="">
          <a:extLst>
            <a:ext uri="{FF2B5EF4-FFF2-40B4-BE49-F238E27FC236}">
              <a16:creationId xmlns:a16="http://schemas.microsoft.com/office/drawing/2014/main" id="{0F00ABA7-9B3F-904A-07F2-12922997A5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8B87E9-7A09-96E2-CC4D-7D18D659C7EE}"/>
              </a:ext>
            </a:extLst>
          </p:cNvPr>
          <p:cNvSpPr>
            <a:spLocks noGrp="1"/>
          </p:cNvSpPr>
          <p:nvPr>
            <p:ph type="title"/>
          </p:nvPr>
        </p:nvSpPr>
        <p:spPr/>
        <p:txBody>
          <a:bodyPr/>
          <a:lstStyle/>
          <a:p>
            <a:r>
              <a:rPr lang="en-US" dirty="0"/>
              <a:t>Connecting Hermite Curves</a:t>
            </a:r>
          </a:p>
        </p:txBody>
      </p:sp>
      <p:sp>
        <p:nvSpPr>
          <p:cNvPr id="6" name="Google Shape;747;p53">
            <a:extLst>
              <a:ext uri="{FF2B5EF4-FFF2-40B4-BE49-F238E27FC236}">
                <a16:creationId xmlns:a16="http://schemas.microsoft.com/office/drawing/2014/main" id="{F7485583-B6B2-F7B4-35AA-9A59461D1394}"/>
              </a:ext>
            </a:extLst>
          </p:cNvPr>
          <p:cNvSpPr txBox="1">
            <a:spLocks/>
          </p:cNvSpPr>
          <p:nvPr/>
        </p:nvSpPr>
        <p:spPr>
          <a:xfrm>
            <a:off x="1242322" y="1082600"/>
            <a:ext cx="3203878"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1400" dirty="0">
                <a:solidFill>
                  <a:schemeClr val="tx1"/>
                </a:solidFill>
              </a:rPr>
              <a:t>First version for 2D Spline Algorithm</a:t>
            </a:r>
            <a:endParaRPr lang="en" sz="6000" dirty="0">
              <a:solidFill>
                <a:schemeClr val="tx1"/>
              </a:solidFill>
            </a:endParaRPr>
          </a:p>
        </p:txBody>
      </p:sp>
      <p:sp>
        <p:nvSpPr>
          <p:cNvPr id="7" name="Google Shape;747;p53">
            <a:extLst>
              <a:ext uri="{FF2B5EF4-FFF2-40B4-BE49-F238E27FC236}">
                <a16:creationId xmlns:a16="http://schemas.microsoft.com/office/drawing/2014/main" id="{2647A92A-E144-2D4B-674E-5C1F6A113C1E}"/>
              </a:ext>
            </a:extLst>
          </p:cNvPr>
          <p:cNvSpPr txBox="1">
            <a:spLocks/>
          </p:cNvSpPr>
          <p:nvPr/>
        </p:nvSpPr>
        <p:spPr>
          <a:xfrm>
            <a:off x="5020689" y="1082600"/>
            <a:ext cx="3203878"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1400" dirty="0">
                <a:solidFill>
                  <a:schemeClr val="tx1"/>
                </a:solidFill>
              </a:rPr>
              <a:t>Final version for 3D Spline Algorithm</a:t>
            </a:r>
            <a:endParaRPr lang="en" sz="6000" dirty="0">
              <a:solidFill>
                <a:schemeClr val="tx1"/>
              </a:solidFill>
            </a:endParaRPr>
          </a:p>
        </p:txBody>
      </p:sp>
      <p:pic>
        <p:nvPicPr>
          <p:cNvPr id="8" name="2D Spline Trajectory - Made with Clipchamp">
            <a:hlinkClick r:id="" action="ppaction://media"/>
            <a:extLst>
              <a:ext uri="{FF2B5EF4-FFF2-40B4-BE49-F238E27FC236}">
                <a16:creationId xmlns:a16="http://schemas.microsoft.com/office/drawing/2014/main" id="{C7FE4FED-02F0-42F4-A1DF-9FB18541A67E}"/>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20242" r="20705"/>
          <a:stretch/>
        </p:blipFill>
        <p:spPr>
          <a:xfrm>
            <a:off x="2316416" y="2571750"/>
            <a:ext cx="2354081" cy="2242387"/>
          </a:xfrm>
          <a:prstGeom prst="rect">
            <a:avLst/>
          </a:prstGeom>
        </p:spPr>
      </p:pic>
      <p:pic>
        <p:nvPicPr>
          <p:cNvPr id="9" name="3D Spline Trajectory - Made with Clipchamp">
            <a:hlinkClick r:id="" action="ppaction://media"/>
            <a:extLst>
              <a:ext uri="{FF2B5EF4-FFF2-40B4-BE49-F238E27FC236}">
                <a16:creationId xmlns:a16="http://schemas.microsoft.com/office/drawing/2014/main" id="{904DD134-E250-7248-6541-AC6D3E450850}"/>
              </a:ext>
            </a:extLst>
          </p:cNvPr>
          <p:cNvPicPr>
            <a:picLocks noChangeAspect="1"/>
          </p:cNvPicPr>
          <p:nvPr>
            <a:videoFile r:link="rId4"/>
            <p:extLst>
              <p:ext uri="{DAA4B4D4-6D71-4841-9C94-3DE7FCFB9230}">
                <p14:media xmlns:p14="http://schemas.microsoft.com/office/powerpoint/2010/main" r:embed="rId3"/>
              </p:ext>
            </p:extLst>
          </p:nvPr>
        </p:nvPicPr>
        <p:blipFill>
          <a:blip r:embed="rId8"/>
          <a:srcRect l="18147" r="18320"/>
          <a:stretch/>
        </p:blipFill>
        <p:spPr>
          <a:xfrm>
            <a:off x="5937327" y="2571750"/>
            <a:ext cx="2532756" cy="2242387"/>
          </a:xfrm>
          <a:prstGeom prst="rect">
            <a:avLst/>
          </a:prstGeom>
        </p:spPr>
      </p:pic>
      <p:pic>
        <p:nvPicPr>
          <p:cNvPr id="13" name="Picture 12">
            <a:extLst>
              <a:ext uri="{FF2B5EF4-FFF2-40B4-BE49-F238E27FC236}">
                <a16:creationId xmlns:a16="http://schemas.microsoft.com/office/drawing/2014/main" id="{423BD102-A914-6F29-601D-C96D7F724654}"/>
              </a:ext>
            </a:extLst>
          </p:cNvPr>
          <p:cNvPicPr>
            <a:picLocks noChangeAspect="1"/>
          </p:cNvPicPr>
          <p:nvPr/>
        </p:nvPicPr>
        <p:blipFill>
          <a:blip r:embed="rId9"/>
          <a:srcRect l="22757" t="4324" r="19731" b="11325"/>
          <a:stretch/>
        </p:blipFill>
        <p:spPr>
          <a:xfrm>
            <a:off x="1184425" y="1539801"/>
            <a:ext cx="1215108" cy="1782158"/>
          </a:xfrm>
          <a:prstGeom prst="rect">
            <a:avLst/>
          </a:prstGeom>
        </p:spPr>
      </p:pic>
      <p:pic>
        <p:nvPicPr>
          <p:cNvPr id="17" name="Picture 16">
            <a:extLst>
              <a:ext uri="{FF2B5EF4-FFF2-40B4-BE49-F238E27FC236}">
                <a16:creationId xmlns:a16="http://schemas.microsoft.com/office/drawing/2014/main" id="{5A3F62C1-64DE-E213-33D8-554904D0E2AC}"/>
              </a:ext>
            </a:extLst>
          </p:cNvPr>
          <p:cNvPicPr>
            <a:picLocks noChangeAspect="1"/>
          </p:cNvPicPr>
          <p:nvPr/>
        </p:nvPicPr>
        <p:blipFill>
          <a:blip r:embed="rId10"/>
          <a:srcRect l="15813" t="6144" r="18411" b="15634"/>
          <a:stretch/>
        </p:blipFill>
        <p:spPr>
          <a:xfrm>
            <a:off x="4917399" y="1458535"/>
            <a:ext cx="1321584" cy="1571614"/>
          </a:xfrm>
          <a:prstGeom prst="rect">
            <a:avLst/>
          </a:prstGeom>
        </p:spPr>
      </p:pic>
    </p:spTree>
    <p:extLst>
      <p:ext uri="{BB962C8B-B14F-4D97-AF65-F5344CB8AC3E}">
        <p14:creationId xmlns:p14="http://schemas.microsoft.com/office/powerpoint/2010/main" val="580834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776" fill="hold"/>
                                        <p:tgtEl>
                                          <p:spTgt spid="8"/>
                                        </p:tgtEl>
                                      </p:cBhvr>
                                    </p:cmd>
                                  </p:childTnLst>
                                </p:cTn>
                              </p:par>
                              <p:par>
                                <p:cTn id="7" presetID="1" presetClass="mediacall" presetSubtype="0" fill="hold" nodeType="withEffect">
                                  <p:stCondLst>
                                    <p:cond delay="0"/>
                                  </p:stCondLst>
                                  <p:childTnLst>
                                    <p:cmd type="call" cmd="playFrom(0.0)">
                                      <p:cBhvr>
                                        <p:cTn id="8" dur="501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8"/>
                </p:tgtEl>
              </p:cMediaNode>
            </p:video>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8"/>
                                        </p:tgtEl>
                                      </p:cBhvr>
                                    </p:cmd>
                                  </p:childTnLst>
                                </p:cTn>
                              </p:par>
                            </p:childTnLst>
                          </p:cTn>
                        </p:par>
                      </p:childTnLst>
                    </p:cTn>
                  </p:par>
                </p:childTnLst>
              </p:cTn>
              <p:nextCondLst>
                <p:cond evt="onClick" delay="0">
                  <p:tgtEl>
                    <p:spTgt spid="8"/>
                  </p:tgtEl>
                </p:cond>
              </p:nextCondLst>
            </p:seq>
            <p:video>
              <p:cMediaNode vol="80000">
                <p:cTn id="15" fill="hold" display="0">
                  <p:stCondLst>
                    <p:cond delay="indefinite"/>
                  </p:stCondLst>
                </p:cTn>
                <p:tgtEl>
                  <p:spTgt spid="9"/>
                </p:tgtEl>
              </p:cMediaNode>
            </p:video>
            <p:seq concurrent="1" nextAc="seek">
              <p:cTn id="16" restart="whenNotActive" fill="hold" evtFilter="cancelBubble" nodeType="interactiveSeq">
                <p:stCondLst>
                  <p:cond evt="onClick" delay="0">
                    <p:tgtEl>
                      <p:spTgt spid="9"/>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withEffect">
                                  <p:stCondLst>
                                    <p:cond delay="0"/>
                                  </p:stCondLst>
                                  <p:childTnLst>
                                    <p:cmd type="call" cmd="togglePause">
                                      <p:cBhvr>
                                        <p:cTn id="20"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0F00ABA7-9B3F-904A-07F2-12922997A5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8B87E9-7A09-96E2-CC4D-7D18D659C7EE}"/>
              </a:ext>
            </a:extLst>
          </p:cNvPr>
          <p:cNvSpPr>
            <a:spLocks noGrp="1"/>
          </p:cNvSpPr>
          <p:nvPr>
            <p:ph type="title"/>
          </p:nvPr>
        </p:nvSpPr>
        <p:spPr/>
        <p:txBody>
          <a:bodyPr/>
          <a:lstStyle/>
          <a:p>
            <a:r>
              <a:rPr lang="en-US"/>
              <a:t>Connecting Hermite Curves</a:t>
            </a:r>
          </a:p>
        </p:txBody>
      </p:sp>
      <p:sp>
        <p:nvSpPr>
          <p:cNvPr id="7" name="Google Shape;747;p53">
            <a:extLst>
              <a:ext uri="{FF2B5EF4-FFF2-40B4-BE49-F238E27FC236}">
                <a16:creationId xmlns:a16="http://schemas.microsoft.com/office/drawing/2014/main" id="{2647A92A-E144-2D4B-674E-5C1F6A113C1E}"/>
              </a:ext>
            </a:extLst>
          </p:cNvPr>
          <p:cNvSpPr txBox="1">
            <a:spLocks/>
          </p:cNvSpPr>
          <p:nvPr/>
        </p:nvSpPr>
        <p:spPr>
          <a:xfrm>
            <a:off x="2970036" y="1105838"/>
            <a:ext cx="3203878"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1400">
                <a:solidFill>
                  <a:schemeClr val="tx1"/>
                </a:solidFill>
              </a:rPr>
              <a:t>Final version for 3D Spline Algorithm</a:t>
            </a:r>
            <a:endParaRPr lang="en" sz="6000">
              <a:solidFill>
                <a:schemeClr val="tx1"/>
              </a:solidFill>
            </a:endParaRPr>
          </a:p>
        </p:txBody>
      </p:sp>
      <p:pic>
        <p:nvPicPr>
          <p:cNvPr id="17" name="Picture 16">
            <a:extLst>
              <a:ext uri="{FF2B5EF4-FFF2-40B4-BE49-F238E27FC236}">
                <a16:creationId xmlns:a16="http://schemas.microsoft.com/office/drawing/2014/main" id="{5A3F62C1-64DE-E213-33D8-554904D0E2AC}"/>
              </a:ext>
            </a:extLst>
          </p:cNvPr>
          <p:cNvPicPr>
            <a:picLocks noChangeAspect="1"/>
          </p:cNvPicPr>
          <p:nvPr/>
        </p:nvPicPr>
        <p:blipFill>
          <a:blip r:embed="rId5"/>
          <a:srcRect l="15813" t="6144" r="18411" b="15634"/>
          <a:stretch/>
        </p:blipFill>
        <p:spPr>
          <a:xfrm>
            <a:off x="685506" y="1719972"/>
            <a:ext cx="2123270" cy="2524970"/>
          </a:xfrm>
          <a:prstGeom prst="rect">
            <a:avLst/>
          </a:prstGeom>
        </p:spPr>
      </p:pic>
      <p:pic>
        <p:nvPicPr>
          <p:cNvPr id="4" name="trajectory">
            <a:hlinkClick r:id="" action="ppaction://media"/>
            <a:extLst>
              <a:ext uri="{FF2B5EF4-FFF2-40B4-BE49-F238E27FC236}">
                <a16:creationId xmlns:a16="http://schemas.microsoft.com/office/drawing/2014/main" id="{EB246DAB-BF94-38DF-7FDF-C8FD5342C49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51386" y="1640677"/>
            <a:ext cx="3060710" cy="2683561"/>
          </a:xfrm>
          <a:prstGeom prst="rect">
            <a:avLst/>
          </a:prstGeom>
        </p:spPr>
      </p:pic>
      <p:pic>
        <p:nvPicPr>
          <p:cNvPr id="5" name="Picture 4">
            <a:extLst>
              <a:ext uri="{FF2B5EF4-FFF2-40B4-BE49-F238E27FC236}">
                <a16:creationId xmlns:a16="http://schemas.microsoft.com/office/drawing/2014/main" id="{2113022F-1C72-3ED6-1881-407880D634E9}"/>
              </a:ext>
            </a:extLst>
          </p:cNvPr>
          <p:cNvPicPr>
            <a:picLocks noChangeAspect="1"/>
          </p:cNvPicPr>
          <p:nvPr/>
        </p:nvPicPr>
        <p:blipFill>
          <a:blip r:embed="rId7"/>
          <a:stretch>
            <a:fillRect/>
          </a:stretch>
        </p:blipFill>
        <p:spPr>
          <a:xfrm>
            <a:off x="2970036" y="2022720"/>
            <a:ext cx="2317679" cy="2014942"/>
          </a:xfrm>
          <a:prstGeom prst="rect">
            <a:avLst/>
          </a:prstGeom>
        </p:spPr>
      </p:pic>
    </p:spTree>
    <p:extLst>
      <p:ext uri="{BB962C8B-B14F-4D97-AF65-F5344CB8AC3E}">
        <p14:creationId xmlns:p14="http://schemas.microsoft.com/office/powerpoint/2010/main" val="1084519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FFDCDC"/>
        </a:solidFill>
        <a:effectLst/>
      </p:bgPr>
    </p:bg>
    <p:spTree>
      <p:nvGrpSpPr>
        <p:cNvPr id="1" name="">
          <a:extLst>
            <a:ext uri="{FF2B5EF4-FFF2-40B4-BE49-F238E27FC236}">
              <a16:creationId xmlns:a16="http://schemas.microsoft.com/office/drawing/2014/main" id="{993B9F06-67B1-F36F-D314-B178DDF098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6434C1-95BE-2065-2264-75CAD903A132}"/>
              </a:ext>
            </a:extLst>
          </p:cNvPr>
          <p:cNvSpPr>
            <a:spLocks noGrp="1"/>
          </p:cNvSpPr>
          <p:nvPr>
            <p:ph type="title"/>
          </p:nvPr>
        </p:nvSpPr>
        <p:spPr/>
        <p:txBody>
          <a:bodyPr/>
          <a:lstStyle/>
          <a:p>
            <a:r>
              <a:rPr lang="en-US" dirty="0"/>
              <a:t>B</a:t>
            </a:r>
            <a:r>
              <a:rPr lang="en-US" altLang="zh-CN" dirty="0"/>
              <a:t>rush Correction Algorithm</a:t>
            </a:r>
            <a:endParaRPr lang="en-US" dirty="0">
              <a:solidFill>
                <a:srgbClr val="FF0000"/>
              </a:solidFill>
            </a:endParaRPr>
          </a:p>
        </p:txBody>
      </p:sp>
      <p:pic>
        <p:nvPicPr>
          <p:cNvPr id="8" name="Picture 7">
            <a:extLst>
              <a:ext uri="{FF2B5EF4-FFF2-40B4-BE49-F238E27FC236}">
                <a16:creationId xmlns:a16="http://schemas.microsoft.com/office/drawing/2014/main" id="{F954FBEF-AA4C-2146-D35B-FB1EA07A2D4E}"/>
              </a:ext>
            </a:extLst>
          </p:cNvPr>
          <p:cNvPicPr>
            <a:picLocks noChangeAspect="1"/>
          </p:cNvPicPr>
          <p:nvPr/>
        </p:nvPicPr>
        <p:blipFill>
          <a:blip r:embed="rId3"/>
          <a:stretch>
            <a:fillRect/>
          </a:stretch>
        </p:blipFill>
        <p:spPr>
          <a:xfrm>
            <a:off x="4374279" y="1485134"/>
            <a:ext cx="3871368" cy="2903526"/>
          </a:xfrm>
          <a:prstGeom prst="rect">
            <a:avLst/>
          </a:prstGeom>
        </p:spPr>
      </p:pic>
      <p:pic>
        <p:nvPicPr>
          <p:cNvPr id="10" name="Picture 9">
            <a:extLst>
              <a:ext uri="{FF2B5EF4-FFF2-40B4-BE49-F238E27FC236}">
                <a16:creationId xmlns:a16="http://schemas.microsoft.com/office/drawing/2014/main" id="{D327B6C5-861B-BE24-2771-BF70CE1760E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5872" t="61866" r="58146" b="20892"/>
          <a:stretch/>
        </p:blipFill>
        <p:spPr bwMode="auto">
          <a:xfrm>
            <a:off x="898353" y="1485133"/>
            <a:ext cx="1507317" cy="1334007"/>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94E89412-A9EF-246E-7E41-308AB5358ACA}"/>
              </a:ext>
            </a:extLst>
          </p:cNvPr>
          <p:cNvPicPr>
            <a:picLocks noChangeAspect="1"/>
          </p:cNvPicPr>
          <p:nvPr/>
        </p:nvPicPr>
        <p:blipFill>
          <a:blip r:embed="rId5"/>
          <a:stretch>
            <a:fillRect/>
          </a:stretch>
        </p:blipFill>
        <p:spPr>
          <a:xfrm>
            <a:off x="1028196" y="2968292"/>
            <a:ext cx="1331989" cy="1420368"/>
          </a:xfrm>
          <a:prstGeom prst="rect">
            <a:avLst/>
          </a:prstGeom>
        </p:spPr>
      </p:pic>
      <p:pic>
        <p:nvPicPr>
          <p:cNvPr id="14" name="Picture 13">
            <a:extLst>
              <a:ext uri="{FF2B5EF4-FFF2-40B4-BE49-F238E27FC236}">
                <a16:creationId xmlns:a16="http://schemas.microsoft.com/office/drawing/2014/main" id="{382DE1BD-BFEB-54B4-027F-F55B63D8D5EB}"/>
              </a:ext>
            </a:extLst>
          </p:cNvPr>
          <p:cNvPicPr>
            <a:picLocks noChangeAspect="1"/>
          </p:cNvPicPr>
          <p:nvPr/>
        </p:nvPicPr>
        <p:blipFill>
          <a:blip r:embed="rId6"/>
          <a:stretch>
            <a:fillRect/>
          </a:stretch>
        </p:blipFill>
        <p:spPr>
          <a:xfrm>
            <a:off x="2463537" y="1523925"/>
            <a:ext cx="1365895" cy="1377373"/>
          </a:xfrm>
          <a:prstGeom prst="rect">
            <a:avLst/>
          </a:prstGeom>
        </p:spPr>
      </p:pic>
      <p:pic>
        <p:nvPicPr>
          <p:cNvPr id="16" name="Picture 15">
            <a:extLst>
              <a:ext uri="{FF2B5EF4-FFF2-40B4-BE49-F238E27FC236}">
                <a16:creationId xmlns:a16="http://schemas.microsoft.com/office/drawing/2014/main" id="{9005472A-17F5-0BB0-1C39-6F875A380F76}"/>
              </a:ext>
            </a:extLst>
          </p:cNvPr>
          <p:cNvPicPr>
            <a:picLocks noChangeAspect="1"/>
          </p:cNvPicPr>
          <p:nvPr/>
        </p:nvPicPr>
        <p:blipFill>
          <a:blip r:embed="rId7"/>
          <a:stretch>
            <a:fillRect/>
          </a:stretch>
        </p:blipFill>
        <p:spPr>
          <a:xfrm>
            <a:off x="2463557" y="3011286"/>
            <a:ext cx="1365876" cy="1377373"/>
          </a:xfrm>
          <a:prstGeom prst="rect">
            <a:avLst/>
          </a:prstGeom>
        </p:spPr>
      </p:pic>
      <p:sp>
        <p:nvSpPr>
          <p:cNvPr id="17" name="Rectangle: Rounded Corners 16">
            <a:extLst>
              <a:ext uri="{FF2B5EF4-FFF2-40B4-BE49-F238E27FC236}">
                <a16:creationId xmlns:a16="http://schemas.microsoft.com/office/drawing/2014/main" id="{2C6452D2-3304-4C90-6AC1-977956DDDC13}"/>
              </a:ext>
            </a:extLst>
          </p:cNvPr>
          <p:cNvSpPr/>
          <p:nvPr/>
        </p:nvSpPr>
        <p:spPr>
          <a:xfrm>
            <a:off x="1289934" y="2152136"/>
            <a:ext cx="392762" cy="45413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00A50FC2-9268-0BD9-FBCF-C7B1BA91C08B}"/>
              </a:ext>
            </a:extLst>
          </p:cNvPr>
          <p:cNvSpPr/>
          <p:nvPr/>
        </p:nvSpPr>
        <p:spPr>
          <a:xfrm>
            <a:off x="1110937" y="3200527"/>
            <a:ext cx="392762" cy="45413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53F5409-65EF-C586-14D8-21DCBADD8C1F}"/>
              </a:ext>
            </a:extLst>
          </p:cNvPr>
          <p:cNvSpPr txBox="1"/>
          <p:nvPr/>
        </p:nvSpPr>
        <p:spPr>
          <a:xfrm>
            <a:off x="4867758" y="4449367"/>
            <a:ext cx="1951538" cy="461665"/>
          </a:xfrm>
          <a:prstGeom prst="rect">
            <a:avLst/>
          </a:prstGeom>
          <a:noFill/>
        </p:spPr>
        <p:txBody>
          <a:bodyPr wrap="square" rtlCol="0">
            <a:spAutoFit/>
          </a:bodyPr>
          <a:lstStyle/>
          <a:p>
            <a:r>
              <a:rPr lang="en-US" sz="2400" b="1" dirty="0">
                <a:solidFill>
                  <a:srgbClr val="FF0000"/>
                </a:solidFill>
              </a:rPr>
              <a:t>ERROR!</a:t>
            </a:r>
          </a:p>
        </p:txBody>
      </p:sp>
      <p:sp>
        <p:nvSpPr>
          <p:cNvPr id="4" name="Arrow: Up 3">
            <a:extLst>
              <a:ext uri="{FF2B5EF4-FFF2-40B4-BE49-F238E27FC236}">
                <a16:creationId xmlns:a16="http://schemas.microsoft.com/office/drawing/2014/main" id="{75E11A2D-216D-2DBA-C9FF-A4D76DDE6022}"/>
              </a:ext>
            </a:extLst>
          </p:cNvPr>
          <p:cNvSpPr/>
          <p:nvPr/>
        </p:nvSpPr>
        <p:spPr>
          <a:xfrm>
            <a:off x="5400483" y="4013541"/>
            <a:ext cx="245477" cy="497090"/>
          </a:xfrm>
          <a:prstGeom prst="upArrow">
            <a:avLst/>
          </a:prstGeom>
          <a:solidFill>
            <a:srgbClr val="FF0000"/>
          </a:solid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4D107450-BB76-1C51-DD26-E678266168E9}"/>
              </a:ext>
            </a:extLst>
          </p:cNvPr>
          <p:cNvSpPr/>
          <p:nvPr/>
        </p:nvSpPr>
        <p:spPr>
          <a:xfrm>
            <a:off x="2784764" y="2062595"/>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16141841-78AB-44C9-C21F-C389339C7277}"/>
              </a:ext>
            </a:extLst>
          </p:cNvPr>
          <p:cNvSpPr/>
          <p:nvPr/>
        </p:nvSpPr>
        <p:spPr>
          <a:xfrm rot="5400000">
            <a:off x="2980231" y="2304536"/>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CA744F21-4F52-1F7A-CD56-A9CAF82BE127}"/>
              </a:ext>
            </a:extLst>
          </p:cNvPr>
          <p:cNvSpPr/>
          <p:nvPr/>
        </p:nvSpPr>
        <p:spPr>
          <a:xfrm>
            <a:off x="2601036" y="3153256"/>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13B6C864-13E0-B55E-75A1-98AE0EB3F539}"/>
              </a:ext>
            </a:extLst>
          </p:cNvPr>
          <p:cNvSpPr/>
          <p:nvPr/>
        </p:nvSpPr>
        <p:spPr>
          <a:xfrm rot="5400000">
            <a:off x="2796503" y="3395197"/>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D9C2C9A-4F2C-609F-C129-5BD4F9F3EDD5}"/>
              </a:ext>
            </a:extLst>
          </p:cNvPr>
          <p:cNvSpPr/>
          <p:nvPr/>
        </p:nvSpPr>
        <p:spPr>
          <a:xfrm>
            <a:off x="2775449" y="2152136"/>
            <a:ext cx="232079" cy="96873"/>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1D441B37-2363-D967-C782-02DA09E189AC}"/>
              </a:ext>
            </a:extLst>
          </p:cNvPr>
          <p:cNvSpPr/>
          <p:nvPr/>
        </p:nvSpPr>
        <p:spPr>
          <a:xfrm rot="4119991">
            <a:off x="2853918" y="2397422"/>
            <a:ext cx="33250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1C8454C8-FDBD-46B7-9E71-29C50901CF0D}"/>
              </a:ext>
            </a:extLst>
          </p:cNvPr>
          <p:cNvSpPr/>
          <p:nvPr/>
        </p:nvSpPr>
        <p:spPr>
          <a:xfrm>
            <a:off x="2601036" y="3250129"/>
            <a:ext cx="21357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BD4AB39B-1B87-CEED-8379-781AEA07662A}"/>
              </a:ext>
            </a:extLst>
          </p:cNvPr>
          <p:cNvSpPr/>
          <p:nvPr/>
        </p:nvSpPr>
        <p:spPr>
          <a:xfrm rot="4359950">
            <a:off x="2677233" y="3512038"/>
            <a:ext cx="33250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65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ppt_x"/>
                                          </p:val>
                                        </p:tav>
                                        <p:tav tm="100000">
                                          <p:val>
                                            <p:strVal val="#ppt_x"/>
                                          </p:val>
                                        </p:tav>
                                      </p:tavLst>
                                    </p:anim>
                                    <p:anim calcmode="lin" valueType="num">
                                      <p:cBhvr additive="base">
                                        <p:cTn id="42" dur="500" fill="hold"/>
                                        <p:tgtEl>
                                          <p:spTgt spid="3"/>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ppt_x"/>
                                          </p:val>
                                        </p:tav>
                                        <p:tav tm="100000">
                                          <p:val>
                                            <p:strVal val="#ppt_x"/>
                                          </p:val>
                                        </p:tav>
                                      </p:tavLst>
                                    </p:anim>
                                    <p:anim calcmode="lin" valueType="num">
                                      <p:cBhvr additive="base">
                                        <p:cTn id="4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500" fill="hold"/>
                                        <p:tgtEl>
                                          <p:spTgt spid="15"/>
                                        </p:tgtEl>
                                        <p:attrNameLst>
                                          <p:attrName>ppt_x</p:attrName>
                                        </p:attrNameLst>
                                      </p:cBhvr>
                                      <p:tavLst>
                                        <p:tav tm="0">
                                          <p:val>
                                            <p:strVal val="#ppt_x"/>
                                          </p:val>
                                        </p:tav>
                                        <p:tav tm="100000">
                                          <p:val>
                                            <p:strVal val="#ppt_x"/>
                                          </p:val>
                                        </p:tav>
                                      </p:tavLst>
                                    </p:anim>
                                    <p:anim calcmode="lin" valueType="num">
                                      <p:cBhvr additive="base">
                                        <p:cTn id="5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additive="base">
                                        <p:cTn id="63" dur="500" fill="hold"/>
                                        <p:tgtEl>
                                          <p:spTgt spid="19"/>
                                        </p:tgtEl>
                                        <p:attrNameLst>
                                          <p:attrName>ppt_x</p:attrName>
                                        </p:attrNameLst>
                                      </p:cBhvr>
                                      <p:tavLst>
                                        <p:tav tm="0">
                                          <p:val>
                                            <p:strVal val="#ppt_x"/>
                                          </p:val>
                                        </p:tav>
                                        <p:tav tm="100000">
                                          <p:val>
                                            <p:strVal val="#ppt_x"/>
                                          </p:val>
                                        </p:tav>
                                      </p:tavLst>
                                    </p:anim>
                                    <p:anim calcmode="lin" valueType="num">
                                      <p:cBhvr additive="base">
                                        <p:cTn id="6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ppt_x"/>
                                          </p:val>
                                        </p:tav>
                                        <p:tav tm="100000">
                                          <p:val>
                                            <p:strVal val="#ppt_x"/>
                                          </p:val>
                                        </p:tav>
                                      </p:tavLst>
                                    </p:anim>
                                    <p:anim calcmode="lin" valueType="num">
                                      <p:cBhvr additive="base">
                                        <p:cTn id="7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3" grpId="0"/>
      <p:bldP spid="4" grpId="0" animBg="1"/>
      <p:bldP spid="5" grpId="0" animBg="1"/>
      <p:bldP spid="6" grpId="0" animBg="1"/>
      <p:bldP spid="7" grpId="0" animBg="1"/>
      <p:bldP spid="11" grpId="0" animBg="1"/>
      <p:bldP spid="13" grpId="0" animBg="1"/>
      <p:bldP spid="15" grpId="0" animBg="1"/>
      <p:bldP spid="19" grpId="0" animBg="1"/>
      <p:bldP spid="20" grpId="0" animBg="1"/>
    </p:bldLst>
  </p:timing>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FFDCDC"/>
        </a:solidFill>
        <a:effectLst/>
      </p:bgPr>
    </p:bg>
    <p:spTree>
      <p:nvGrpSpPr>
        <p:cNvPr id="1" name="">
          <a:extLst>
            <a:ext uri="{FF2B5EF4-FFF2-40B4-BE49-F238E27FC236}">
              <a16:creationId xmlns:a16="http://schemas.microsoft.com/office/drawing/2014/main" id="{19F17C60-92CC-2D98-9DFE-CC2E2638F9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220B39-7D01-A331-5068-5E935E7BD54E}"/>
              </a:ext>
            </a:extLst>
          </p:cNvPr>
          <p:cNvSpPr>
            <a:spLocks noGrp="1"/>
          </p:cNvSpPr>
          <p:nvPr>
            <p:ph type="title"/>
          </p:nvPr>
        </p:nvSpPr>
        <p:spPr/>
        <p:txBody>
          <a:bodyPr/>
          <a:lstStyle/>
          <a:p>
            <a:r>
              <a:rPr lang="en-US" dirty="0"/>
              <a:t>B</a:t>
            </a:r>
            <a:r>
              <a:rPr lang="en-US" altLang="zh-CN" dirty="0"/>
              <a:t>rush Correction Algorithm</a:t>
            </a:r>
            <a:endParaRPr lang="en-US" dirty="0">
              <a:solidFill>
                <a:srgbClr val="FF0000"/>
              </a:solidFill>
            </a:endParaRPr>
          </a:p>
        </p:txBody>
      </p:sp>
      <p:pic>
        <p:nvPicPr>
          <p:cNvPr id="16" name="Picture 15">
            <a:extLst>
              <a:ext uri="{FF2B5EF4-FFF2-40B4-BE49-F238E27FC236}">
                <a16:creationId xmlns:a16="http://schemas.microsoft.com/office/drawing/2014/main" id="{7B5B1CA6-4B28-5DCA-746C-0869E0A818F2}"/>
              </a:ext>
            </a:extLst>
          </p:cNvPr>
          <p:cNvPicPr>
            <a:picLocks noChangeAspect="1"/>
          </p:cNvPicPr>
          <p:nvPr/>
        </p:nvPicPr>
        <p:blipFill>
          <a:blip r:embed="rId3"/>
          <a:stretch>
            <a:fillRect/>
          </a:stretch>
        </p:blipFill>
        <p:spPr>
          <a:xfrm>
            <a:off x="1076615" y="3092695"/>
            <a:ext cx="1918058" cy="1934203"/>
          </a:xfrm>
          <a:prstGeom prst="rect">
            <a:avLst/>
          </a:prstGeom>
        </p:spPr>
      </p:pic>
      <p:pic>
        <p:nvPicPr>
          <p:cNvPr id="23" name="Picture 22">
            <a:extLst>
              <a:ext uri="{FF2B5EF4-FFF2-40B4-BE49-F238E27FC236}">
                <a16:creationId xmlns:a16="http://schemas.microsoft.com/office/drawing/2014/main" id="{E3ECB529-32A7-1489-3DA1-85F20B0FD473}"/>
              </a:ext>
            </a:extLst>
          </p:cNvPr>
          <p:cNvPicPr>
            <a:picLocks noChangeAspect="1"/>
          </p:cNvPicPr>
          <p:nvPr/>
        </p:nvPicPr>
        <p:blipFill>
          <a:blip r:embed="rId4"/>
          <a:stretch>
            <a:fillRect/>
          </a:stretch>
        </p:blipFill>
        <p:spPr>
          <a:xfrm>
            <a:off x="6063409" y="1042563"/>
            <a:ext cx="1918059" cy="1914910"/>
          </a:xfrm>
          <a:prstGeom prst="rect">
            <a:avLst/>
          </a:prstGeom>
        </p:spPr>
      </p:pic>
      <p:pic>
        <p:nvPicPr>
          <p:cNvPr id="25" name="Picture 24">
            <a:extLst>
              <a:ext uri="{FF2B5EF4-FFF2-40B4-BE49-F238E27FC236}">
                <a16:creationId xmlns:a16="http://schemas.microsoft.com/office/drawing/2014/main" id="{F5119786-471C-A1E4-F302-14B94B757B7E}"/>
              </a:ext>
            </a:extLst>
          </p:cNvPr>
          <p:cNvPicPr>
            <a:picLocks noChangeAspect="1"/>
          </p:cNvPicPr>
          <p:nvPr/>
        </p:nvPicPr>
        <p:blipFill>
          <a:blip r:embed="rId5"/>
          <a:stretch>
            <a:fillRect/>
          </a:stretch>
        </p:blipFill>
        <p:spPr>
          <a:xfrm>
            <a:off x="6063409" y="3157414"/>
            <a:ext cx="1918060" cy="1918060"/>
          </a:xfrm>
          <a:prstGeom prst="rect">
            <a:avLst/>
          </a:prstGeom>
        </p:spPr>
      </p:pic>
      <p:pic>
        <p:nvPicPr>
          <p:cNvPr id="26" name="Picture 25">
            <a:extLst>
              <a:ext uri="{FF2B5EF4-FFF2-40B4-BE49-F238E27FC236}">
                <a16:creationId xmlns:a16="http://schemas.microsoft.com/office/drawing/2014/main" id="{2569D6DF-372C-E85F-7349-6D621764256D}"/>
              </a:ext>
            </a:extLst>
          </p:cNvPr>
          <p:cNvPicPr>
            <a:picLocks noChangeAspect="1"/>
          </p:cNvPicPr>
          <p:nvPr/>
        </p:nvPicPr>
        <p:blipFill>
          <a:blip r:embed="rId6"/>
          <a:stretch>
            <a:fillRect/>
          </a:stretch>
        </p:blipFill>
        <p:spPr>
          <a:xfrm>
            <a:off x="1076615" y="1061357"/>
            <a:ext cx="1918058" cy="1934176"/>
          </a:xfrm>
          <a:prstGeom prst="rect">
            <a:avLst/>
          </a:prstGeom>
        </p:spPr>
      </p:pic>
      <p:sp>
        <p:nvSpPr>
          <p:cNvPr id="27" name="Arrow: Right 26">
            <a:extLst>
              <a:ext uri="{FF2B5EF4-FFF2-40B4-BE49-F238E27FC236}">
                <a16:creationId xmlns:a16="http://schemas.microsoft.com/office/drawing/2014/main" id="{5B5779DD-8A0A-B71E-D754-F6DCE71C21AD}"/>
              </a:ext>
            </a:extLst>
          </p:cNvPr>
          <p:cNvSpPr/>
          <p:nvPr/>
        </p:nvSpPr>
        <p:spPr>
          <a:xfrm>
            <a:off x="3528725" y="2620462"/>
            <a:ext cx="2215425" cy="9450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2FCB9E56-F61E-537B-36C1-E26B7CE52C23}"/>
              </a:ext>
            </a:extLst>
          </p:cNvPr>
          <p:cNvPicPr>
            <a:picLocks noChangeAspect="1"/>
          </p:cNvPicPr>
          <p:nvPr/>
        </p:nvPicPr>
        <p:blipFill>
          <a:blip r:embed="rId7"/>
          <a:stretch>
            <a:fillRect/>
          </a:stretch>
        </p:blipFill>
        <p:spPr>
          <a:xfrm>
            <a:off x="3529118" y="2115302"/>
            <a:ext cx="2085714" cy="438095"/>
          </a:xfrm>
          <a:prstGeom prst="rect">
            <a:avLst/>
          </a:prstGeom>
        </p:spPr>
      </p:pic>
    </p:spTree>
    <p:extLst>
      <p:ext uri="{BB962C8B-B14F-4D97-AF65-F5344CB8AC3E}">
        <p14:creationId xmlns:p14="http://schemas.microsoft.com/office/powerpoint/2010/main" val="39173630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1EFFF"/>
        </a:solidFill>
        <a:effectLst/>
      </p:bgPr>
    </p:bg>
    <p:spTree>
      <p:nvGrpSpPr>
        <p:cNvPr id="1" name="Shape 835">
          <a:extLst>
            <a:ext uri="{FF2B5EF4-FFF2-40B4-BE49-F238E27FC236}">
              <a16:creationId xmlns:a16="http://schemas.microsoft.com/office/drawing/2014/main" id="{8DB1D25B-8D96-0913-AA90-899558A6073F}"/>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16F27C29-0F52-533C-E8E4-96A4E7BB6CBC}"/>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FC9150B2-0ACA-AF51-C2C7-14A3DA7324D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Robot Manipulation</a:t>
            </a:r>
            <a:endParaRPr dirty="0"/>
          </a:p>
        </p:txBody>
      </p:sp>
      <p:sp>
        <p:nvSpPr>
          <p:cNvPr id="870" name="Arrow: Right 6">
            <a:extLst>
              <a:ext uri="{FF2B5EF4-FFF2-40B4-BE49-F238E27FC236}">
                <a16:creationId xmlns:a16="http://schemas.microsoft.com/office/drawing/2014/main" id="{7D329448-C06D-ECA4-25FE-A61F74E44EED}"/>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5B679A31-00B9-35D1-0BFC-7CB39520FBA6}"/>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11A47DF6-D807-F8E3-AD04-CB1B92989762}"/>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5364C3DF-C5BE-DE98-486D-D3F64766FEA9}"/>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9FF0E251-789C-9603-4C45-61345E203C58}"/>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3D4B5274-2FB4-8E14-DEFB-004574987F6E}"/>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28364FEA-11E3-4755-1419-3096ED83F6A3}"/>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5680FE4B-F388-6DB0-64D0-7E238ABFEE93}"/>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C8D843B9-ED1D-00CA-B2CE-B685B79D5069}"/>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26A24985-2EEB-53E5-C263-63B3721650EC}"/>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F53D8BF9-7648-40D2-8A27-0B726EF8FA64}"/>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125157FF-40E9-07AD-1506-EC2698286FE9}"/>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DA5E0095-F6CD-17C3-0676-65598119A13A}"/>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AA965C88-6FA7-CBD6-5A72-8AB98BBEB24A}"/>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B45CAF85-B675-63D3-7A3F-38242AD86435}"/>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DE168C8E-1DFD-3CBF-05BF-FC4DC22C3437}"/>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4226AD99-DFEE-318F-90AF-437ED434E924}"/>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D1547D5F-CF96-9B95-5C6E-8250FD06AD01}"/>
              </a:ext>
            </a:extLst>
          </p:cNvPr>
          <p:cNvSpPr/>
          <p:nvPr/>
        </p:nvSpPr>
        <p:spPr>
          <a:xfrm>
            <a:off x="6722915" y="1052458"/>
            <a:ext cx="1707810" cy="3533598"/>
          </a:xfrm>
          <a:prstGeom prst="roundRect">
            <a:avLst>
              <a:gd name="adj" fmla="val 8631"/>
            </a:avLst>
          </a:prstGeom>
          <a:solidFill>
            <a:srgbClr val="C1EFFF"/>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1E224A29-89A9-70BA-76DB-B5734F639A1F}"/>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BA04DB6A-EB6C-10BB-0987-CC92C756642E}"/>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20E0B11D-F19A-3FA5-8D7A-36B7902ACD81}"/>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856944FD-9A94-C482-85FD-8E33C4E7997F}"/>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165291A3-CBCF-936B-7F10-9F4B04020297}"/>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C7F6BAFA-69AE-3B70-EBC4-08F5A745AEC7}"/>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5737A5AE-51C4-450F-5775-F0ABBCEE67D6}"/>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5338BC88-67BE-AB83-8956-BE17C179536C}"/>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2C55ED88-1186-E6AA-6656-675431D89E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C6388E68-4948-7774-6F39-AC2A06FC8AE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760CC468-77CC-1DA9-D75A-601BDCDE4ED7}"/>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春節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Spring Festival</a:t>
            </a:r>
            <a:r>
              <a:rPr lang="en-US" altLang="zh-CN" sz="900" dirty="0"/>
              <a:t>.)</a:t>
            </a:r>
            <a:endParaRPr lang="zh-CN" altLang="en-US" sz="900" dirty="0"/>
          </a:p>
        </p:txBody>
      </p:sp>
      <p:sp>
        <p:nvSpPr>
          <p:cNvPr id="10" name="文本框 34">
            <a:extLst>
              <a:ext uri="{FF2B5EF4-FFF2-40B4-BE49-F238E27FC236}">
                <a16:creationId xmlns:a16="http://schemas.microsoft.com/office/drawing/2014/main" id="{A1A64A9A-8A19-0FA5-7AFA-24783FA926C8}"/>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125928E7-6F08-07C9-91CF-9096268A57C1}"/>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E24BAEA1-3E4D-76D2-B1D4-108BBB7A586E}"/>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B3C6A155-A4C4-7E86-77C8-57A86CF68842}"/>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3DA8F482-B5B4-B94F-BD72-FFC418240E5D}"/>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18AB36F8-802B-9ED1-ADB9-FF936E153C7F}"/>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6CF45109-0312-4633-1A03-312608302AD3}"/>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21304984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C1EFFF"/>
        </a:solidFill>
        <a:effectLst/>
      </p:bgPr>
    </p:bg>
    <p:spTree>
      <p:nvGrpSpPr>
        <p:cNvPr id="1" name="">
          <a:extLst>
            <a:ext uri="{FF2B5EF4-FFF2-40B4-BE49-F238E27FC236}">
              <a16:creationId xmlns:a16="http://schemas.microsoft.com/office/drawing/2014/main" id="{36A9B0EC-2CDA-607E-FE9D-C4E6CCB0532F}"/>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60A2B91B-FAFA-2F4A-0883-0087D938758D}"/>
              </a:ext>
            </a:extLst>
          </p:cNvPr>
          <p:cNvPicPr>
            <a:picLocks noChangeAspect="1"/>
          </p:cNvPicPr>
          <p:nvPr/>
        </p:nvPicPr>
        <p:blipFill>
          <a:blip r:embed="rId3"/>
          <a:stretch>
            <a:fillRect/>
          </a:stretch>
        </p:blipFill>
        <p:spPr>
          <a:xfrm>
            <a:off x="1213860" y="878369"/>
            <a:ext cx="6716280" cy="3976714"/>
          </a:xfrm>
          <a:prstGeom prst="rect">
            <a:avLst/>
          </a:prstGeom>
        </p:spPr>
      </p:pic>
      <p:sp>
        <p:nvSpPr>
          <p:cNvPr id="2" name="Title 1">
            <a:extLst>
              <a:ext uri="{FF2B5EF4-FFF2-40B4-BE49-F238E27FC236}">
                <a16:creationId xmlns:a16="http://schemas.microsoft.com/office/drawing/2014/main" id="{A8A31D59-A245-23AA-2C5D-E1DF3FF1257A}"/>
              </a:ext>
            </a:extLst>
          </p:cNvPr>
          <p:cNvSpPr>
            <a:spLocks noGrp="1"/>
          </p:cNvSpPr>
          <p:nvPr>
            <p:ph type="title"/>
          </p:nvPr>
        </p:nvSpPr>
        <p:spPr>
          <a:xfrm>
            <a:off x="713225" y="296607"/>
            <a:ext cx="7717500" cy="564900"/>
          </a:xfrm>
        </p:spPr>
        <p:txBody>
          <a:bodyPr/>
          <a:lstStyle/>
          <a:p>
            <a:r>
              <a:rPr lang="en-US" dirty="0"/>
              <a:t>User Interface</a:t>
            </a:r>
          </a:p>
        </p:txBody>
      </p:sp>
      <p:pic>
        <p:nvPicPr>
          <p:cNvPr id="4" name="Picture 3">
            <a:extLst>
              <a:ext uri="{FF2B5EF4-FFF2-40B4-BE49-F238E27FC236}">
                <a16:creationId xmlns:a16="http://schemas.microsoft.com/office/drawing/2014/main" id="{163CA2B6-8DC8-9194-50CE-DC809293B981}"/>
              </a:ext>
            </a:extLst>
          </p:cNvPr>
          <p:cNvPicPr>
            <a:picLocks noChangeAspect="1"/>
          </p:cNvPicPr>
          <p:nvPr/>
        </p:nvPicPr>
        <p:blipFill rotWithShape="1">
          <a:blip r:embed="rId4"/>
          <a:srcRect l="5271" t="12974" r="71730" b="55444"/>
          <a:stretch>
            <a:fillRect/>
          </a:stretch>
        </p:blipFill>
        <p:spPr bwMode="auto">
          <a:xfrm>
            <a:off x="1536404" y="1360034"/>
            <a:ext cx="1552353" cy="117936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709398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1E9D9400-59E7-FFB4-D071-1B0B5AD8D179}"/>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EBAD6DCD-FD83-F221-E510-84981587BFA9}"/>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FINAL</a:t>
            </a:r>
            <a:br>
              <a:rPr lang="en" dirty="0"/>
            </a:br>
            <a:r>
              <a:rPr lang="en" dirty="0">
                <a:solidFill>
                  <a:schemeClr val="tx1"/>
                </a:solidFill>
              </a:rPr>
              <a:t>RESULTS</a:t>
            </a:r>
            <a:endParaRPr dirty="0">
              <a:solidFill>
                <a:schemeClr val="tx1"/>
              </a:solidFill>
            </a:endParaRPr>
          </a:p>
        </p:txBody>
      </p:sp>
      <p:sp>
        <p:nvSpPr>
          <p:cNvPr id="457" name="Google Shape;457;p41">
            <a:extLst>
              <a:ext uri="{FF2B5EF4-FFF2-40B4-BE49-F238E27FC236}">
                <a16:creationId xmlns:a16="http://schemas.microsoft.com/office/drawing/2014/main" id="{45B14101-1495-11C1-DDC6-C59DF414D16E}"/>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58" name="Google Shape;458;p41">
            <a:extLst>
              <a:ext uri="{FF2B5EF4-FFF2-40B4-BE49-F238E27FC236}">
                <a16:creationId xmlns:a16="http://schemas.microsoft.com/office/drawing/2014/main" id="{263E8936-0753-F42D-8E32-33BE3DC8B2F3}"/>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Results of this project</a:t>
            </a:r>
            <a:endParaRPr dirty="0"/>
          </a:p>
        </p:txBody>
      </p:sp>
      <p:pic>
        <p:nvPicPr>
          <p:cNvPr id="2" name="Google Shape;459;p41">
            <a:extLst>
              <a:ext uri="{FF2B5EF4-FFF2-40B4-BE49-F238E27FC236}">
                <a16:creationId xmlns:a16="http://schemas.microsoft.com/office/drawing/2014/main" id="{4319336E-EECD-97F9-E9A2-744A90ACD38E}"/>
              </a:ext>
            </a:extLst>
          </p:cNvPr>
          <p:cNvPicPr preferRelativeResize="0">
            <a:picLocks/>
          </p:cNvPicPr>
          <p:nvPr/>
        </p:nvPicPr>
        <p:blipFill rotWithShape="1">
          <a:blip r:embed="rId3">
            <a:alphaModFix/>
          </a:blip>
          <a:srcRect l="22590" r="22590"/>
          <a:stretch/>
        </p:blipFill>
        <p:spPr>
          <a:xfrm>
            <a:off x="0" y="523649"/>
            <a:ext cx="3816096" cy="4096201"/>
          </a:xfrm>
          <a:prstGeom prst="rect">
            <a:avLst/>
          </a:prstGeom>
          <a:noFill/>
          <a:ln>
            <a:noFill/>
          </a:ln>
        </p:spPr>
      </p:pic>
      <p:sp>
        <p:nvSpPr>
          <p:cNvPr id="460" name="Google Shape;460;p41">
            <a:extLst>
              <a:ext uri="{FF2B5EF4-FFF2-40B4-BE49-F238E27FC236}">
                <a16:creationId xmlns:a16="http://schemas.microsoft.com/office/drawing/2014/main" id="{B2E56EF0-BCE0-30A4-641E-F3438A73A8AE}"/>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732BEDA4-1F30-0016-4A01-03EA68AA57DB}"/>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1329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7A909BA-13BC-C104-4B7E-8DB969FF39CE}"/>
              </a:ext>
            </a:extLst>
          </p:cNvPr>
          <p:cNvPicPr>
            <a:picLocks noChangeAspect="1"/>
          </p:cNvPicPr>
          <p:nvPr/>
        </p:nvPicPr>
        <p:blipFill>
          <a:blip r:embed="rId3"/>
          <a:stretch>
            <a:fillRect/>
          </a:stretch>
        </p:blipFill>
        <p:spPr>
          <a:xfrm>
            <a:off x="1643444" y="1022494"/>
            <a:ext cx="5857062" cy="3941326"/>
          </a:xfrm>
          <a:prstGeom prst="rect">
            <a:avLst/>
          </a:prstGeom>
        </p:spPr>
      </p:pic>
      <p:sp>
        <p:nvSpPr>
          <p:cNvPr id="2" name="Title 1">
            <a:extLst>
              <a:ext uri="{FF2B5EF4-FFF2-40B4-BE49-F238E27FC236}">
                <a16:creationId xmlns:a16="http://schemas.microsoft.com/office/drawing/2014/main" id="{9E2793EB-13FD-6383-8BB1-A580774B79FF}"/>
              </a:ext>
            </a:extLst>
          </p:cNvPr>
          <p:cNvSpPr>
            <a:spLocks noGrp="1"/>
          </p:cNvSpPr>
          <p:nvPr>
            <p:ph type="title"/>
          </p:nvPr>
        </p:nvSpPr>
        <p:spPr/>
        <p:txBody>
          <a:bodyPr/>
          <a:lstStyle/>
          <a:p>
            <a:r>
              <a:rPr lang="en-US" dirty="0"/>
              <a:t>Experiment Setup</a:t>
            </a:r>
          </a:p>
        </p:txBody>
      </p:sp>
      <p:sp>
        <p:nvSpPr>
          <p:cNvPr id="6" name="Rectangle: Rounded Corners 5">
            <a:extLst>
              <a:ext uri="{FF2B5EF4-FFF2-40B4-BE49-F238E27FC236}">
                <a16:creationId xmlns:a16="http://schemas.microsoft.com/office/drawing/2014/main" id="{0B8FC2BE-C5D5-058E-3580-DD40C190F8CD}"/>
              </a:ext>
            </a:extLst>
          </p:cNvPr>
          <p:cNvSpPr/>
          <p:nvPr/>
        </p:nvSpPr>
        <p:spPr>
          <a:xfrm>
            <a:off x="1643444" y="967971"/>
            <a:ext cx="3680724" cy="382166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29AFA135-15CF-699D-5969-3DE7D6BB2FA3}"/>
              </a:ext>
            </a:extLst>
          </p:cNvPr>
          <p:cNvSpPr/>
          <p:nvPr/>
        </p:nvSpPr>
        <p:spPr>
          <a:xfrm>
            <a:off x="4986296" y="2240519"/>
            <a:ext cx="2638620" cy="272330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9076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grpId="1" nodeType="clickEffect">
                                  <p:stCondLst>
                                    <p:cond delay="0"/>
                                  </p:stCondLst>
                                  <p:childTnLst>
                                    <p:animEffect transition="out" filter="fade">
                                      <p:cBhvr>
                                        <p:cTn id="12" dur="500"/>
                                        <p:tgtEl>
                                          <p:spTgt spid="6"/>
                                        </p:tgtEl>
                                      </p:cBhvr>
                                    </p:animEffect>
                                    <p:set>
                                      <p:cBhvr>
                                        <p:cTn id="13" dur="1" fill="hold">
                                          <p:stCondLst>
                                            <p:cond delay="499"/>
                                          </p:stCondLst>
                                        </p:cTn>
                                        <p:tgtEl>
                                          <p:spTgt spid="6"/>
                                        </p:tgtEl>
                                        <p:attrNameLst>
                                          <p:attrName>style.visibility</p:attrName>
                                        </p:attrNameLst>
                                      </p:cBhvr>
                                      <p:to>
                                        <p:strVal val="hidden"/>
                                      </p:to>
                                    </p:set>
                                  </p:childTnLst>
                                </p:cTn>
                              </p:par>
                              <p:par>
                                <p:cTn id="14" presetID="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A27C8117-D289-7D61-8A12-AE0F83117E49}"/>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606FED3F-9AC1-7F5C-8D33-4BA3EAB1F256}"/>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solidFill>
                <a:schemeClr val="tx1"/>
              </a:solidFill>
            </a:endParaRPr>
          </a:p>
        </p:txBody>
      </p:sp>
      <p:sp>
        <p:nvSpPr>
          <p:cNvPr id="457" name="Google Shape;457;p41">
            <a:extLst>
              <a:ext uri="{FF2B5EF4-FFF2-40B4-BE49-F238E27FC236}">
                <a16:creationId xmlns:a16="http://schemas.microsoft.com/office/drawing/2014/main" id="{CDFFB3E9-C02E-83F5-1B87-1F8DF021EFE8}"/>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58" name="Google Shape;458;p41">
            <a:extLst>
              <a:ext uri="{FF2B5EF4-FFF2-40B4-BE49-F238E27FC236}">
                <a16:creationId xmlns:a16="http://schemas.microsoft.com/office/drawing/2014/main" id="{66DA8743-106E-45F1-A7F1-51FB6EB4EB0C}"/>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Background of this project</a:t>
            </a:r>
            <a:endParaRPr dirty="0"/>
          </a:p>
        </p:txBody>
      </p:sp>
      <p:pic>
        <p:nvPicPr>
          <p:cNvPr id="459" name="Google Shape;459;p41">
            <a:extLst>
              <a:ext uri="{FF2B5EF4-FFF2-40B4-BE49-F238E27FC236}">
                <a16:creationId xmlns:a16="http://schemas.microsoft.com/office/drawing/2014/main" id="{21075AF4-C6CB-6C27-805C-A448C3EEF121}"/>
              </a:ext>
            </a:extLst>
          </p:cNvPr>
          <p:cNvPicPr preferRelativeResize="0">
            <a:picLocks noGrp="1"/>
          </p:cNvPicPr>
          <p:nvPr>
            <p:ph type="pic" idx="3"/>
          </p:nvPr>
        </p:nvPicPr>
        <p:blipFill rotWithShape="1">
          <a:blip r:embed="rId3">
            <a:alphaModFix/>
          </a:blip>
          <a:srcRect l="22590" r="22590"/>
          <a:stretch/>
        </p:blipFill>
        <p:spPr>
          <a:xfrm>
            <a:off x="0" y="523649"/>
            <a:ext cx="3816096" cy="4096201"/>
          </a:xfrm>
          <a:prstGeom prst="rect">
            <a:avLst/>
          </a:prstGeom>
        </p:spPr>
      </p:pic>
      <p:sp>
        <p:nvSpPr>
          <p:cNvPr id="460" name="Google Shape;460;p41">
            <a:extLst>
              <a:ext uri="{FF2B5EF4-FFF2-40B4-BE49-F238E27FC236}">
                <a16:creationId xmlns:a16="http://schemas.microsoft.com/office/drawing/2014/main" id="{302219F0-FAA1-CECC-F55A-8BC979F3DCBD}"/>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E0B1E9F9-99AB-7CB8-C25E-86115B7C55D6}"/>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81447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618">
          <a:extLst>
            <a:ext uri="{FF2B5EF4-FFF2-40B4-BE49-F238E27FC236}">
              <a16:creationId xmlns:a16="http://schemas.microsoft.com/office/drawing/2014/main" id="{E7772498-81DD-9AA9-6F77-31D67BD20C6A}"/>
            </a:ext>
          </a:extLst>
        </p:cNvPr>
        <p:cNvGrpSpPr/>
        <p:nvPr/>
      </p:nvGrpSpPr>
      <p:grpSpPr>
        <a:xfrm>
          <a:off x="0" y="0"/>
          <a:ext cx="0" cy="0"/>
          <a:chOff x="0" y="0"/>
          <a:chExt cx="0" cy="0"/>
        </a:xfrm>
      </p:grpSpPr>
      <p:sp>
        <p:nvSpPr>
          <p:cNvPr id="619" name="Google Shape;619;p46">
            <a:extLst>
              <a:ext uri="{FF2B5EF4-FFF2-40B4-BE49-F238E27FC236}">
                <a16:creationId xmlns:a16="http://schemas.microsoft.com/office/drawing/2014/main" id="{D64C6973-BDD0-2943-91F1-80D68CABC5A3}"/>
              </a:ext>
            </a:extLst>
          </p:cNvPr>
          <p:cNvSpPr txBox="1">
            <a:spLocks noGrp="1"/>
          </p:cNvSpPr>
          <p:nvPr>
            <p:ph type="title"/>
          </p:nvPr>
        </p:nvSpPr>
        <p:spPr>
          <a:xfrm>
            <a:off x="594914" y="448991"/>
            <a:ext cx="3686587" cy="800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Some Test Results</a:t>
            </a:r>
            <a:endParaRPr dirty="0"/>
          </a:p>
        </p:txBody>
      </p:sp>
      <p:sp>
        <p:nvSpPr>
          <p:cNvPr id="622" name="Google Shape;622;p46">
            <a:extLst>
              <a:ext uri="{FF2B5EF4-FFF2-40B4-BE49-F238E27FC236}">
                <a16:creationId xmlns:a16="http://schemas.microsoft.com/office/drawing/2014/main" id="{5AE9DEF4-F035-0CD2-9C43-E841ADB8EB4D}"/>
              </a:ext>
            </a:extLst>
          </p:cNvPr>
          <p:cNvSpPr/>
          <p:nvPr/>
        </p:nvSpPr>
        <p:spPr>
          <a:xfrm rot="10800000">
            <a:off x="4099457" y="53816"/>
            <a:ext cx="718329" cy="682613"/>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a:extLst>
              <a:ext uri="{FF2B5EF4-FFF2-40B4-BE49-F238E27FC236}">
                <a16:creationId xmlns:a16="http://schemas.microsoft.com/office/drawing/2014/main" id="{4B770CC1-64E7-F5BA-3138-7DE7F764C913}"/>
              </a:ext>
            </a:extLst>
          </p:cNvPr>
          <p:cNvSpPr/>
          <p:nvPr/>
        </p:nvSpPr>
        <p:spPr>
          <a:xfrm rot="10800000">
            <a:off x="5809874" y="4694738"/>
            <a:ext cx="823475" cy="894712"/>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B2892F13-F924-226C-9694-E0BF1E991675}"/>
              </a:ext>
            </a:extLst>
          </p:cNvPr>
          <p:cNvPicPr>
            <a:picLocks noChangeAspect="1"/>
          </p:cNvPicPr>
          <p:nvPr/>
        </p:nvPicPr>
        <p:blipFill rotWithShape="1">
          <a:blip r:embed="rId4">
            <a:extLst>
              <a:ext uri="{28A0092B-C50C-407E-A947-70E740481C1C}">
                <a14:useLocalDpi xmlns:a14="http://schemas.microsoft.com/office/drawing/2010/main" val="0"/>
              </a:ext>
            </a:extLst>
          </a:blip>
          <a:srcRect l="21033" t="12187" r="10553" b="6577"/>
          <a:stretch/>
        </p:blipFill>
        <p:spPr bwMode="auto">
          <a:xfrm>
            <a:off x="7431802" y="108440"/>
            <a:ext cx="1555008" cy="1384781"/>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3096185A-9241-77B9-3663-E1304754A39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61139" y="108440"/>
            <a:ext cx="2235258" cy="1481718"/>
          </a:xfrm>
          <a:prstGeom prst="rect">
            <a:avLst/>
          </a:prstGeom>
        </p:spPr>
      </p:pic>
      <p:pic>
        <p:nvPicPr>
          <p:cNvPr id="10" name="Picture 9">
            <a:extLst>
              <a:ext uri="{FF2B5EF4-FFF2-40B4-BE49-F238E27FC236}">
                <a16:creationId xmlns:a16="http://schemas.microsoft.com/office/drawing/2014/main" id="{379113FA-1453-B972-E4E6-76DBFE5F8AFB}"/>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6542" t="16375" r="13483" b="58813"/>
          <a:stretch/>
        </p:blipFill>
        <p:spPr bwMode="auto">
          <a:xfrm rot="16200000">
            <a:off x="6189" y="3962643"/>
            <a:ext cx="1729088" cy="459520"/>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C080C182-23D0-5A49-5A64-DB5250142788}"/>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5872" t="13063" r="58146" b="20892"/>
          <a:stretch/>
        </p:blipFill>
        <p:spPr bwMode="auto">
          <a:xfrm>
            <a:off x="1253971" y="3327858"/>
            <a:ext cx="507323" cy="1719849"/>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FDC13A77-D02A-83E1-0758-968BC224D332}"/>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8520" t="7766" r="64607" b="18693"/>
          <a:stretch/>
        </p:blipFill>
        <p:spPr bwMode="auto">
          <a:xfrm>
            <a:off x="1914772" y="3318619"/>
            <a:ext cx="473913" cy="1729088"/>
          </a:xfrm>
          <a:prstGeom prst="rect">
            <a:avLst/>
          </a:prstGeom>
          <a:noFill/>
          <a:ln>
            <a:noFill/>
          </a:ln>
          <a:extLst>
            <a:ext uri="{53640926-AAD7-44D8-BBD7-CCE9431645EC}">
              <a14:shadowObscured xmlns:a14="http://schemas.microsoft.com/office/drawing/2010/main"/>
            </a:ext>
          </a:extLst>
        </p:spPr>
      </p:pic>
      <p:pic>
        <p:nvPicPr>
          <p:cNvPr id="1026" name="Picture 2">
            <a:extLst>
              <a:ext uri="{FF2B5EF4-FFF2-40B4-BE49-F238E27FC236}">
                <a16:creationId xmlns:a16="http://schemas.microsoft.com/office/drawing/2014/main" id="{EE829B6B-B73D-C3A9-1794-C4C9E400953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563299" y="3316556"/>
            <a:ext cx="522854"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72EB171F-598E-5B66-5CEB-93309E74CD3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262832" y="3316555"/>
            <a:ext cx="481576"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0DCEF63-FA9B-3633-1854-112F0CF328B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895304" y="3316555"/>
            <a:ext cx="504508" cy="1729089"/>
          </a:xfrm>
          <a:prstGeom prst="rect">
            <a:avLst/>
          </a:prstGeom>
          <a:noFill/>
          <a:extLst>
            <a:ext uri="{909E8E84-426E-40DD-AFC4-6F175D3DCCD1}">
              <a14:hiddenFill xmlns:a14="http://schemas.microsoft.com/office/drawing/2010/main">
                <a:solidFill>
                  <a:srgbClr val="FFFFFF"/>
                </a:solidFill>
              </a14:hiddenFill>
            </a:ext>
          </a:extLst>
        </p:spPr>
      </p:pic>
      <p:pic>
        <p:nvPicPr>
          <p:cNvPr id="4" name="Online Media 3" title="FYP 3D Bezier Spline Algorithm 4x Speed">
            <a:hlinkClick r:id="" action="ppaction://media"/>
            <a:extLst>
              <a:ext uri="{FF2B5EF4-FFF2-40B4-BE49-F238E27FC236}">
                <a16:creationId xmlns:a16="http://schemas.microsoft.com/office/drawing/2014/main" id="{510635A7-F882-119B-302F-9A91751C3768}"/>
              </a:ext>
            </a:extLst>
          </p:cNvPr>
          <p:cNvPicPr>
            <a:picLocks noRot="1" noChangeAspect="1"/>
          </p:cNvPicPr>
          <p:nvPr>
            <a:videoFile r:link="rId1"/>
          </p:nvPr>
        </p:nvPicPr>
        <p:blipFill>
          <a:blip r:embed="rId12"/>
          <a:stretch>
            <a:fillRect/>
          </a:stretch>
        </p:blipFill>
        <p:spPr>
          <a:xfrm>
            <a:off x="4503797" y="1716610"/>
            <a:ext cx="4545568" cy="2568246"/>
          </a:xfrm>
          <a:prstGeom prst="rect">
            <a:avLst/>
          </a:prstGeom>
        </p:spPr>
      </p:pic>
      <p:pic>
        <p:nvPicPr>
          <p:cNvPr id="5" name="Picture 4">
            <a:extLst>
              <a:ext uri="{FF2B5EF4-FFF2-40B4-BE49-F238E27FC236}">
                <a16:creationId xmlns:a16="http://schemas.microsoft.com/office/drawing/2014/main" id="{D19EF72F-8841-4C2F-4493-D5C0073B51F4}"/>
              </a:ext>
            </a:extLst>
          </p:cNvPr>
          <p:cNvPicPr>
            <a:picLocks noChangeAspect="1"/>
          </p:cNvPicPr>
          <p:nvPr/>
        </p:nvPicPr>
        <p:blipFill>
          <a:blip r:embed="rId13"/>
          <a:stretch>
            <a:fillRect/>
          </a:stretch>
        </p:blipFill>
        <p:spPr>
          <a:xfrm>
            <a:off x="815819" y="1145893"/>
            <a:ext cx="3244776" cy="2102410"/>
          </a:xfrm>
          <a:prstGeom prst="rect">
            <a:avLst/>
          </a:prstGeom>
        </p:spPr>
      </p:pic>
    </p:spTree>
    <p:extLst>
      <p:ext uri="{BB962C8B-B14F-4D97-AF65-F5344CB8AC3E}">
        <p14:creationId xmlns:p14="http://schemas.microsoft.com/office/powerpoint/2010/main" val="36808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8">
          <a:extLst>
            <a:ext uri="{FF2B5EF4-FFF2-40B4-BE49-F238E27FC236}">
              <a16:creationId xmlns:a16="http://schemas.microsoft.com/office/drawing/2014/main" id="{DCA71FC3-CD90-787B-B711-9176FCF22D7E}"/>
            </a:ext>
          </a:extLst>
        </p:cNvPr>
        <p:cNvGrpSpPr/>
        <p:nvPr/>
      </p:nvGrpSpPr>
      <p:grpSpPr>
        <a:xfrm>
          <a:off x="0" y="0"/>
          <a:ext cx="0" cy="0"/>
          <a:chOff x="0" y="0"/>
          <a:chExt cx="0" cy="0"/>
        </a:xfrm>
      </p:grpSpPr>
      <p:sp>
        <p:nvSpPr>
          <p:cNvPr id="619" name="Google Shape;619;p46">
            <a:extLst>
              <a:ext uri="{FF2B5EF4-FFF2-40B4-BE49-F238E27FC236}">
                <a16:creationId xmlns:a16="http://schemas.microsoft.com/office/drawing/2014/main" id="{59512BCD-8A69-0C6C-36D4-034B49AF661F}"/>
              </a:ext>
            </a:extLst>
          </p:cNvPr>
          <p:cNvSpPr txBox="1">
            <a:spLocks noGrp="1"/>
          </p:cNvSpPr>
          <p:nvPr>
            <p:ph type="title"/>
          </p:nvPr>
        </p:nvSpPr>
        <p:spPr>
          <a:xfrm>
            <a:off x="594914" y="448991"/>
            <a:ext cx="3686587" cy="800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LLM Test Results</a:t>
            </a:r>
            <a:endParaRPr dirty="0"/>
          </a:p>
        </p:txBody>
      </p:sp>
      <p:sp>
        <p:nvSpPr>
          <p:cNvPr id="622" name="Google Shape;622;p46">
            <a:extLst>
              <a:ext uri="{FF2B5EF4-FFF2-40B4-BE49-F238E27FC236}">
                <a16:creationId xmlns:a16="http://schemas.microsoft.com/office/drawing/2014/main" id="{2C7CC455-C720-3668-32C8-5F106EF727FE}"/>
              </a:ext>
            </a:extLst>
          </p:cNvPr>
          <p:cNvSpPr/>
          <p:nvPr/>
        </p:nvSpPr>
        <p:spPr>
          <a:xfrm rot="10800000">
            <a:off x="4099457" y="53816"/>
            <a:ext cx="718329" cy="682613"/>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a:extLst>
              <a:ext uri="{FF2B5EF4-FFF2-40B4-BE49-F238E27FC236}">
                <a16:creationId xmlns:a16="http://schemas.microsoft.com/office/drawing/2014/main" id="{3752C031-C7E4-41A7-31BC-8278FAAEC79D}"/>
              </a:ext>
            </a:extLst>
          </p:cNvPr>
          <p:cNvSpPr/>
          <p:nvPr/>
        </p:nvSpPr>
        <p:spPr>
          <a:xfrm rot="10800000">
            <a:off x="5809874" y="4694738"/>
            <a:ext cx="823475" cy="894712"/>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EA0B0AD7-120B-6C8B-C05E-B09ED09DDB37}"/>
              </a:ext>
            </a:extLst>
          </p:cNvPr>
          <p:cNvPicPr>
            <a:picLocks noChangeAspect="1"/>
          </p:cNvPicPr>
          <p:nvPr/>
        </p:nvPicPr>
        <p:blipFill>
          <a:blip r:embed="rId3"/>
          <a:stretch>
            <a:fillRect/>
          </a:stretch>
        </p:blipFill>
        <p:spPr>
          <a:xfrm>
            <a:off x="3965419" y="395123"/>
            <a:ext cx="5178581" cy="3355394"/>
          </a:xfrm>
          <a:prstGeom prst="rect">
            <a:avLst/>
          </a:prstGeom>
        </p:spPr>
      </p:pic>
      <p:pic>
        <p:nvPicPr>
          <p:cNvPr id="2" name="Picture 1">
            <a:extLst>
              <a:ext uri="{FF2B5EF4-FFF2-40B4-BE49-F238E27FC236}">
                <a16:creationId xmlns:a16="http://schemas.microsoft.com/office/drawing/2014/main" id="{A47BE13B-8EAB-D6EE-5B60-87B3C891F2AE}"/>
              </a:ext>
            </a:extLst>
          </p:cNvPr>
          <p:cNvPicPr>
            <a:picLocks noChangeAspect="1"/>
          </p:cNvPicPr>
          <p:nvPr/>
        </p:nvPicPr>
        <p:blipFill>
          <a:blip r:embed="rId4"/>
          <a:srcRect t="70999"/>
          <a:stretch>
            <a:fillRect/>
          </a:stretch>
        </p:blipFill>
        <p:spPr>
          <a:xfrm>
            <a:off x="619706" y="3824872"/>
            <a:ext cx="4864375" cy="1043382"/>
          </a:xfrm>
          <a:prstGeom prst="rect">
            <a:avLst/>
          </a:prstGeom>
        </p:spPr>
      </p:pic>
      <p:sp>
        <p:nvSpPr>
          <p:cNvPr id="10" name="矩形: 圓角 43">
            <a:extLst>
              <a:ext uri="{FF2B5EF4-FFF2-40B4-BE49-F238E27FC236}">
                <a16:creationId xmlns:a16="http://schemas.microsoft.com/office/drawing/2014/main" id="{D8E33C77-D27E-8A78-02B2-58BA217D7A71}"/>
              </a:ext>
            </a:extLst>
          </p:cNvPr>
          <p:cNvSpPr/>
          <p:nvPr/>
        </p:nvSpPr>
        <p:spPr>
          <a:xfrm>
            <a:off x="1722655" y="1461679"/>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pic>
        <p:nvPicPr>
          <p:cNvPr id="3" name="图形 31">
            <a:extLst>
              <a:ext uri="{FF2B5EF4-FFF2-40B4-BE49-F238E27FC236}">
                <a16:creationId xmlns:a16="http://schemas.microsoft.com/office/drawing/2014/main" id="{3611E2F4-4B91-C5A8-1010-09A24622DEF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92566" y="1913540"/>
            <a:ext cx="214079" cy="197759"/>
          </a:xfrm>
          <a:prstGeom prst="rect">
            <a:avLst/>
          </a:prstGeom>
        </p:spPr>
      </p:pic>
      <p:sp>
        <p:nvSpPr>
          <p:cNvPr id="4" name="文本框 33">
            <a:extLst>
              <a:ext uri="{FF2B5EF4-FFF2-40B4-BE49-F238E27FC236}">
                <a16:creationId xmlns:a16="http://schemas.microsoft.com/office/drawing/2014/main" id="{40C139C8-9A14-96C5-8BA8-3F697A35FCCB}"/>
              </a:ext>
            </a:extLst>
          </p:cNvPr>
          <p:cNvSpPr txBox="1"/>
          <p:nvPr/>
        </p:nvSpPr>
        <p:spPr>
          <a:xfrm>
            <a:off x="1948645" y="1883334"/>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母親節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Mother’s Day</a:t>
            </a:r>
            <a:r>
              <a:rPr lang="en-US" altLang="zh-CN" sz="900" dirty="0"/>
              <a:t>.)</a:t>
            </a:r>
            <a:endParaRPr lang="zh-CN" altLang="en-US" sz="900" dirty="0"/>
          </a:p>
        </p:txBody>
      </p:sp>
      <p:sp>
        <p:nvSpPr>
          <p:cNvPr id="6" name="文本框 34">
            <a:extLst>
              <a:ext uri="{FF2B5EF4-FFF2-40B4-BE49-F238E27FC236}">
                <a16:creationId xmlns:a16="http://schemas.microsoft.com/office/drawing/2014/main" id="{95FCDCB2-078C-A644-3FD4-87C6A809A186}"/>
              </a:ext>
            </a:extLst>
          </p:cNvPr>
          <p:cNvSpPr txBox="1"/>
          <p:nvPr/>
        </p:nvSpPr>
        <p:spPr>
          <a:xfrm>
            <a:off x="1952834" y="2682076"/>
            <a:ext cx="1450188"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恩重如山</a:t>
            </a:r>
            <a:endParaRPr lang="en-US" altLang="zh-TW" sz="900" dirty="0"/>
          </a:p>
          <a:p>
            <a:r>
              <a:rPr lang="en-US" altLang="zh-CN" sz="900" dirty="0"/>
              <a:t>    (</a:t>
            </a:r>
            <a:r>
              <a:rPr lang="en-US" sz="900" dirty="0"/>
              <a:t>Gratitude as heavy      </a:t>
            </a:r>
          </a:p>
          <a:p>
            <a:r>
              <a:rPr lang="en-US" sz="900" dirty="0"/>
              <a:t>     as a mountain</a:t>
            </a:r>
            <a:r>
              <a:rPr lang="en-US" altLang="zh-CN" sz="900" dirty="0"/>
              <a:t>)</a:t>
            </a:r>
            <a:endParaRPr lang="zh-CN" altLang="en-US" sz="900" dirty="0"/>
          </a:p>
        </p:txBody>
      </p:sp>
      <p:pic>
        <p:nvPicPr>
          <p:cNvPr id="7" name="Picture 6" descr="A black background with a black square&#10;&#10;AI-generated content may be incorrect.">
            <a:extLst>
              <a:ext uri="{FF2B5EF4-FFF2-40B4-BE49-F238E27FC236}">
                <a16:creationId xmlns:a16="http://schemas.microsoft.com/office/drawing/2014/main" id="{0F9C29B8-A023-5346-BBC0-BFA2671F775E}"/>
              </a:ext>
            </a:extLst>
          </p:cNvPr>
          <p:cNvPicPr>
            <a:picLocks noChangeAspect="1"/>
          </p:cNvPicPr>
          <p:nvPr/>
        </p:nvPicPr>
        <p:blipFill>
          <a:blip r:embed="rId7"/>
          <a:stretch>
            <a:fillRect/>
          </a:stretch>
        </p:blipFill>
        <p:spPr>
          <a:xfrm>
            <a:off x="1713129" y="2705192"/>
            <a:ext cx="360085" cy="202548"/>
          </a:xfrm>
          <a:prstGeom prst="rect">
            <a:avLst/>
          </a:prstGeom>
        </p:spPr>
      </p:pic>
      <p:sp>
        <p:nvSpPr>
          <p:cNvPr id="8" name="文本框 33">
            <a:extLst>
              <a:ext uri="{FF2B5EF4-FFF2-40B4-BE49-F238E27FC236}">
                <a16:creationId xmlns:a16="http://schemas.microsoft.com/office/drawing/2014/main" id="{37D3BE66-7691-7F04-D73A-E96F4CBF9E68}"/>
              </a:ext>
            </a:extLst>
          </p:cNvPr>
          <p:cNvSpPr txBox="1"/>
          <p:nvPr/>
        </p:nvSpPr>
        <p:spPr>
          <a:xfrm>
            <a:off x="2059299" y="1492192"/>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9" name="Picture 8" descr="A black background with a black square&#10;&#10;AI-generated content may be incorrect.">
            <a:extLst>
              <a:ext uri="{FF2B5EF4-FFF2-40B4-BE49-F238E27FC236}">
                <a16:creationId xmlns:a16="http://schemas.microsoft.com/office/drawing/2014/main" id="{41507304-3B0C-68F8-D1CD-5312265541BE}"/>
              </a:ext>
            </a:extLst>
          </p:cNvPr>
          <p:cNvPicPr>
            <a:picLocks noChangeAspect="1"/>
          </p:cNvPicPr>
          <p:nvPr/>
        </p:nvPicPr>
        <p:blipFill>
          <a:blip r:embed="rId7"/>
          <a:stretch>
            <a:fillRect/>
          </a:stretch>
        </p:blipFill>
        <p:spPr>
          <a:xfrm>
            <a:off x="1849284" y="1531896"/>
            <a:ext cx="360085" cy="202548"/>
          </a:xfrm>
          <a:prstGeom prst="rect">
            <a:avLst/>
          </a:prstGeom>
        </p:spPr>
      </p:pic>
    </p:spTree>
    <p:extLst>
      <p:ext uri="{BB962C8B-B14F-4D97-AF65-F5344CB8AC3E}">
        <p14:creationId xmlns:p14="http://schemas.microsoft.com/office/powerpoint/2010/main" val="24307867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8">
          <a:extLst>
            <a:ext uri="{FF2B5EF4-FFF2-40B4-BE49-F238E27FC236}">
              <a16:creationId xmlns:a16="http://schemas.microsoft.com/office/drawing/2014/main" id="{FD18EBE6-A90B-E098-D15B-4BB99E5A120B}"/>
            </a:ext>
          </a:extLst>
        </p:cNvPr>
        <p:cNvGrpSpPr/>
        <p:nvPr/>
      </p:nvGrpSpPr>
      <p:grpSpPr>
        <a:xfrm>
          <a:off x="0" y="0"/>
          <a:ext cx="0" cy="0"/>
          <a:chOff x="0" y="0"/>
          <a:chExt cx="0" cy="0"/>
        </a:xfrm>
      </p:grpSpPr>
      <p:sp>
        <p:nvSpPr>
          <p:cNvPr id="619" name="Google Shape;619;p46">
            <a:extLst>
              <a:ext uri="{FF2B5EF4-FFF2-40B4-BE49-F238E27FC236}">
                <a16:creationId xmlns:a16="http://schemas.microsoft.com/office/drawing/2014/main" id="{9219FF9F-CB3D-8B8F-8890-BD6A6B59FA9B}"/>
              </a:ext>
            </a:extLst>
          </p:cNvPr>
          <p:cNvSpPr txBox="1">
            <a:spLocks noGrp="1"/>
          </p:cNvSpPr>
          <p:nvPr>
            <p:ph type="title"/>
          </p:nvPr>
        </p:nvSpPr>
        <p:spPr>
          <a:xfrm>
            <a:off x="615234" y="1129711"/>
            <a:ext cx="3686587" cy="800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3D Path Planning Test Results</a:t>
            </a:r>
            <a:endParaRPr dirty="0"/>
          </a:p>
        </p:txBody>
      </p:sp>
      <p:sp>
        <p:nvSpPr>
          <p:cNvPr id="622" name="Google Shape;622;p46">
            <a:extLst>
              <a:ext uri="{FF2B5EF4-FFF2-40B4-BE49-F238E27FC236}">
                <a16:creationId xmlns:a16="http://schemas.microsoft.com/office/drawing/2014/main" id="{77D12B63-233D-30A1-5BB1-394E0065A1EC}"/>
              </a:ext>
            </a:extLst>
          </p:cNvPr>
          <p:cNvSpPr/>
          <p:nvPr/>
        </p:nvSpPr>
        <p:spPr>
          <a:xfrm rot="10800000">
            <a:off x="4099457" y="53816"/>
            <a:ext cx="718329" cy="682613"/>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a:extLst>
              <a:ext uri="{FF2B5EF4-FFF2-40B4-BE49-F238E27FC236}">
                <a16:creationId xmlns:a16="http://schemas.microsoft.com/office/drawing/2014/main" id="{4B33414E-41B0-490D-93D6-336C379E1A1F}"/>
              </a:ext>
            </a:extLst>
          </p:cNvPr>
          <p:cNvSpPr/>
          <p:nvPr/>
        </p:nvSpPr>
        <p:spPr>
          <a:xfrm rot="10800000">
            <a:off x="5809874" y="4694738"/>
            <a:ext cx="823475" cy="894712"/>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42B9ACAA-A804-FDBA-2CEA-E83CDD7A1631}"/>
              </a:ext>
            </a:extLst>
          </p:cNvPr>
          <p:cNvPicPr>
            <a:picLocks noChangeAspect="1"/>
          </p:cNvPicPr>
          <p:nvPr/>
        </p:nvPicPr>
        <p:blipFill rotWithShape="1">
          <a:blip r:embed="rId5">
            <a:extLst>
              <a:ext uri="{28A0092B-C50C-407E-A947-70E740481C1C}">
                <a14:useLocalDpi xmlns:a14="http://schemas.microsoft.com/office/drawing/2010/main" val="0"/>
              </a:ext>
            </a:extLst>
          </a:blip>
          <a:srcRect l="21033" t="12187" r="10553" b="6577"/>
          <a:stretch/>
        </p:blipFill>
        <p:spPr bwMode="auto">
          <a:xfrm>
            <a:off x="5929744" y="142442"/>
            <a:ext cx="2547921" cy="2269000"/>
          </a:xfrm>
          <a:prstGeom prst="rect">
            <a:avLst/>
          </a:prstGeom>
          <a:ln>
            <a:noFill/>
          </a:ln>
          <a:extLst>
            <a:ext uri="{53640926-AAD7-44D8-BBD7-CCE9431645EC}">
              <a14:shadowObscured xmlns:a14="http://schemas.microsoft.com/office/drawing/2010/main"/>
            </a:ext>
          </a:extLst>
        </p:spPr>
      </p:pic>
      <p:pic>
        <p:nvPicPr>
          <p:cNvPr id="3" name="Picture 2">
            <a:extLst>
              <a:ext uri="{FF2B5EF4-FFF2-40B4-BE49-F238E27FC236}">
                <a16:creationId xmlns:a16="http://schemas.microsoft.com/office/drawing/2014/main" id="{B2CDD48B-25DB-E421-5EF9-D54E5197A402}"/>
              </a:ext>
            </a:extLst>
          </p:cNvPr>
          <p:cNvPicPr>
            <a:picLocks noChangeAspect="1"/>
          </p:cNvPicPr>
          <p:nvPr/>
        </p:nvPicPr>
        <p:blipFill>
          <a:blip r:embed="rId6"/>
          <a:srcRect r="76072"/>
          <a:stretch/>
        </p:blipFill>
        <p:spPr>
          <a:xfrm>
            <a:off x="615234" y="1849046"/>
            <a:ext cx="798699" cy="3213173"/>
          </a:xfrm>
          <a:prstGeom prst="rect">
            <a:avLst/>
          </a:prstGeom>
        </p:spPr>
      </p:pic>
      <p:pic>
        <p:nvPicPr>
          <p:cNvPr id="2" name="Picture 1">
            <a:extLst>
              <a:ext uri="{FF2B5EF4-FFF2-40B4-BE49-F238E27FC236}">
                <a16:creationId xmlns:a16="http://schemas.microsoft.com/office/drawing/2014/main" id="{46402DCA-415E-61FD-5AEE-B39CB8B31AA4}"/>
              </a:ext>
            </a:extLst>
          </p:cNvPr>
          <p:cNvPicPr>
            <a:picLocks noChangeAspect="1"/>
          </p:cNvPicPr>
          <p:nvPr/>
        </p:nvPicPr>
        <p:blipFill>
          <a:blip r:embed="rId6"/>
          <a:srcRect l="25593" r="50479"/>
          <a:stretch/>
        </p:blipFill>
        <p:spPr>
          <a:xfrm>
            <a:off x="1574800" y="1849045"/>
            <a:ext cx="798699" cy="3213173"/>
          </a:xfrm>
          <a:prstGeom prst="rect">
            <a:avLst/>
          </a:prstGeom>
        </p:spPr>
      </p:pic>
      <p:pic>
        <p:nvPicPr>
          <p:cNvPr id="4" name="Picture 3">
            <a:extLst>
              <a:ext uri="{FF2B5EF4-FFF2-40B4-BE49-F238E27FC236}">
                <a16:creationId xmlns:a16="http://schemas.microsoft.com/office/drawing/2014/main" id="{661CA68B-729B-F662-C53E-307C0409659A}"/>
              </a:ext>
            </a:extLst>
          </p:cNvPr>
          <p:cNvPicPr>
            <a:picLocks noChangeAspect="1"/>
          </p:cNvPicPr>
          <p:nvPr/>
        </p:nvPicPr>
        <p:blipFill>
          <a:blip r:embed="rId6"/>
          <a:srcRect l="51037" r="25035"/>
          <a:stretch/>
        </p:blipFill>
        <p:spPr>
          <a:xfrm>
            <a:off x="2538960" y="1849044"/>
            <a:ext cx="798699" cy="3213173"/>
          </a:xfrm>
          <a:prstGeom prst="rect">
            <a:avLst/>
          </a:prstGeom>
        </p:spPr>
      </p:pic>
      <p:pic>
        <p:nvPicPr>
          <p:cNvPr id="5" name="Picture 4">
            <a:extLst>
              <a:ext uri="{FF2B5EF4-FFF2-40B4-BE49-F238E27FC236}">
                <a16:creationId xmlns:a16="http://schemas.microsoft.com/office/drawing/2014/main" id="{F9C47272-9C1E-6FE2-5E0A-21B7D947C579}"/>
              </a:ext>
            </a:extLst>
          </p:cNvPr>
          <p:cNvPicPr>
            <a:picLocks noChangeAspect="1"/>
          </p:cNvPicPr>
          <p:nvPr/>
        </p:nvPicPr>
        <p:blipFill>
          <a:blip r:embed="rId6"/>
          <a:srcRect l="76072"/>
          <a:stretch/>
        </p:blipFill>
        <p:spPr>
          <a:xfrm>
            <a:off x="3476571" y="1849043"/>
            <a:ext cx="798699" cy="3213173"/>
          </a:xfrm>
          <a:prstGeom prst="rect">
            <a:avLst/>
          </a:prstGeom>
        </p:spPr>
      </p:pic>
      <p:pic>
        <p:nvPicPr>
          <p:cNvPr id="6" name="3D Spline Trajectory - Made with Clipchamp">
            <a:hlinkClick r:id="" action="ppaction://media"/>
            <a:extLst>
              <a:ext uri="{FF2B5EF4-FFF2-40B4-BE49-F238E27FC236}">
                <a16:creationId xmlns:a16="http://schemas.microsoft.com/office/drawing/2014/main" id="{DC960E72-A58D-5D09-85FF-F0929A59EB40}"/>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18147" r="18320"/>
          <a:stretch/>
        </p:blipFill>
        <p:spPr>
          <a:xfrm>
            <a:off x="5929744" y="2452351"/>
            <a:ext cx="2532756" cy="2242387"/>
          </a:xfrm>
          <a:prstGeom prst="rect">
            <a:avLst/>
          </a:prstGeom>
        </p:spPr>
      </p:pic>
    </p:spTree>
    <p:extLst>
      <p:ext uri="{BB962C8B-B14F-4D97-AF65-F5344CB8AC3E}">
        <p14:creationId xmlns:p14="http://schemas.microsoft.com/office/powerpoint/2010/main" val="132440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14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18">
          <a:extLst>
            <a:ext uri="{FF2B5EF4-FFF2-40B4-BE49-F238E27FC236}">
              <a16:creationId xmlns:a16="http://schemas.microsoft.com/office/drawing/2014/main" id="{F81DD8E4-101E-B5B8-0E8A-BACB630F1BC6}"/>
            </a:ext>
          </a:extLst>
        </p:cNvPr>
        <p:cNvGrpSpPr/>
        <p:nvPr/>
      </p:nvGrpSpPr>
      <p:grpSpPr>
        <a:xfrm>
          <a:off x="0" y="0"/>
          <a:ext cx="0" cy="0"/>
          <a:chOff x="0" y="0"/>
          <a:chExt cx="0" cy="0"/>
        </a:xfrm>
      </p:grpSpPr>
      <p:sp>
        <p:nvSpPr>
          <p:cNvPr id="623" name="Google Shape;623;p46">
            <a:extLst>
              <a:ext uri="{FF2B5EF4-FFF2-40B4-BE49-F238E27FC236}">
                <a16:creationId xmlns:a16="http://schemas.microsoft.com/office/drawing/2014/main" id="{3A959BD2-A60F-278D-B39B-FCA642BFB358}"/>
              </a:ext>
            </a:extLst>
          </p:cNvPr>
          <p:cNvSpPr/>
          <p:nvPr/>
        </p:nvSpPr>
        <p:spPr>
          <a:xfrm rot="10800000">
            <a:off x="5555230" y="4671588"/>
            <a:ext cx="823475" cy="894712"/>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6">
            <a:extLst>
              <a:ext uri="{FF2B5EF4-FFF2-40B4-BE49-F238E27FC236}">
                <a16:creationId xmlns:a16="http://schemas.microsoft.com/office/drawing/2014/main" id="{C92A6CDA-DE8F-D4CC-07FB-BAF32D773405}"/>
              </a:ext>
            </a:extLst>
          </p:cNvPr>
          <p:cNvSpPr txBox="1">
            <a:spLocks noGrp="1"/>
          </p:cNvSpPr>
          <p:nvPr>
            <p:ph type="title"/>
          </p:nvPr>
        </p:nvSpPr>
        <p:spPr>
          <a:xfrm>
            <a:off x="545391" y="1024265"/>
            <a:ext cx="4727649" cy="800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Robot Calligraphy </a:t>
            </a:r>
            <a:br>
              <a:rPr lang="en-US" altLang="zh-CN" dirty="0"/>
            </a:br>
            <a:r>
              <a:rPr lang="en-US" altLang="zh-CN" dirty="0"/>
              <a:t>Test Results</a:t>
            </a:r>
            <a:endParaRPr dirty="0"/>
          </a:p>
        </p:txBody>
      </p:sp>
      <p:sp>
        <p:nvSpPr>
          <p:cNvPr id="622" name="Google Shape;622;p46">
            <a:extLst>
              <a:ext uri="{FF2B5EF4-FFF2-40B4-BE49-F238E27FC236}">
                <a16:creationId xmlns:a16="http://schemas.microsoft.com/office/drawing/2014/main" id="{6E506B42-9A18-E98E-94A3-FEDB8706B5A4}"/>
              </a:ext>
            </a:extLst>
          </p:cNvPr>
          <p:cNvSpPr/>
          <p:nvPr/>
        </p:nvSpPr>
        <p:spPr>
          <a:xfrm rot="10800000">
            <a:off x="4099457" y="53816"/>
            <a:ext cx="718329" cy="682613"/>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a:extLst>
              <a:ext uri="{FF2B5EF4-FFF2-40B4-BE49-F238E27FC236}">
                <a16:creationId xmlns:a16="http://schemas.microsoft.com/office/drawing/2014/main" id="{F8DCCD73-5F45-47DA-B6C1-21BF12B185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654" y="1967245"/>
            <a:ext cx="3246402" cy="2151990"/>
          </a:xfrm>
          <a:prstGeom prst="rect">
            <a:avLst/>
          </a:prstGeom>
        </p:spPr>
      </p:pic>
      <p:pic>
        <p:nvPicPr>
          <p:cNvPr id="10" name="Picture 9">
            <a:extLst>
              <a:ext uri="{FF2B5EF4-FFF2-40B4-BE49-F238E27FC236}">
                <a16:creationId xmlns:a16="http://schemas.microsoft.com/office/drawing/2014/main" id="{A598437D-DACA-98EA-2247-2D1E407E025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6542" t="16375" r="13483" b="58813"/>
          <a:stretch/>
        </p:blipFill>
        <p:spPr bwMode="auto">
          <a:xfrm rot="16200000">
            <a:off x="4178773" y="3713925"/>
            <a:ext cx="1729088" cy="459520"/>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464A2EE3-ECB9-E032-D44A-15276ACC6743}"/>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5872" t="13063" r="58146" b="20892"/>
          <a:stretch/>
        </p:blipFill>
        <p:spPr bwMode="auto">
          <a:xfrm>
            <a:off x="5426555" y="3079140"/>
            <a:ext cx="507323" cy="1719849"/>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CCF3C9C9-BB4B-644C-B744-D9C094FB7D7E}"/>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8520" t="7766" r="64607" b="18693"/>
          <a:stretch/>
        </p:blipFill>
        <p:spPr bwMode="auto">
          <a:xfrm>
            <a:off x="6087356" y="3069901"/>
            <a:ext cx="473913" cy="1729088"/>
          </a:xfrm>
          <a:prstGeom prst="rect">
            <a:avLst/>
          </a:prstGeom>
          <a:noFill/>
          <a:ln>
            <a:noFill/>
          </a:ln>
          <a:extLst>
            <a:ext uri="{53640926-AAD7-44D8-BBD7-CCE9431645EC}">
              <a14:shadowObscured xmlns:a14="http://schemas.microsoft.com/office/drawing/2010/main"/>
            </a:ext>
          </a:extLst>
        </p:spPr>
      </p:pic>
      <p:pic>
        <p:nvPicPr>
          <p:cNvPr id="1026" name="Picture 2">
            <a:extLst>
              <a:ext uri="{FF2B5EF4-FFF2-40B4-BE49-F238E27FC236}">
                <a16:creationId xmlns:a16="http://schemas.microsoft.com/office/drawing/2014/main" id="{948EA831-2AB3-CCF9-0E3B-3BA43C910A8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35883" y="3067838"/>
            <a:ext cx="522854"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1344B09A-0816-B99C-5926-4228FFC1BFB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35416" y="3067837"/>
            <a:ext cx="481576"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399D205-B579-D723-2811-4691D672E2F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067888" y="3067837"/>
            <a:ext cx="504508" cy="1729089"/>
          </a:xfrm>
          <a:prstGeom prst="rect">
            <a:avLst/>
          </a:prstGeom>
          <a:noFill/>
          <a:extLst>
            <a:ext uri="{909E8E84-426E-40DD-AFC4-6F175D3DCCD1}">
              <a14:hiddenFill xmlns:a14="http://schemas.microsoft.com/office/drawing/2010/main">
                <a:solidFill>
                  <a:srgbClr val="FFFFFF"/>
                </a:solidFill>
              </a14:hiddenFill>
            </a:ext>
          </a:extLst>
        </p:spPr>
      </p:pic>
      <p:pic>
        <p:nvPicPr>
          <p:cNvPr id="4" name="Online Media 3" title="FYP 3D Bezier Spline Algorithm 4x Speed">
            <a:hlinkClick r:id="" action="ppaction://media"/>
            <a:extLst>
              <a:ext uri="{FF2B5EF4-FFF2-40B4-BE49-F238E27FC236}">
                <a16:creationId xmlns:a16="http://schemas.microsoft.com/office/drawing/2014/main" id="{FA11C4A0-57B4-FF0C-43C3-26FA7245C35F}"/>
              </a:ext>
            </a:extLst>
          </p:cNvPr>
          <p:cNvPicPr>
            <a:picLocks noRot="1" noChangeAspect="1"/>
          </p:cNvPicPr>
          <p:nvPr>
            <a:videoFile r:link="rId1"/>
          </p:nvPr>
        </p:nvPicPr>
        <p:blipFill>
          <a:blip r:embed="rId11"/>
          <a:stretch>
            <a:fillRect/>
          </a:stretch>
        </p:blipFill>
        <p:spPr>
          <a:xfrm>
            <a:off x="4458621" y="395123"/>
            <a:ext cx="4545568" cy="2568246"/>
          </a:xfrm>
          <a:prstGeom prst="rect">
            <a:avLst/>
          </a:prstGeom>
        </p:spPr>
      </p:pic>
      <p:grpSp>
        <p:nvGrpSpPr>
          <p:cNvPr id="28" name="Group 27">
            <a:extLst>
              <a:ext uri="{FF2B5EF4-FFF2-40B4-BE49-F238E27FC236}">
                <a16:creationId xmlns:a16="http://schemas.microsoft.com/office/drawing/2014/main" id="{6F315724-0F4E-526C-7911-BF44B3AE9625}"/>
              </a:ext>
            </a:extLst>
          </p:cNvPr>
          <p:cNvGrpSpPr/>
          <p:nvPr/>
        </p:nvGrpSpPr>
        <p:grpSpPr>
          <a:xfrm>
            <a:off x="906491" y="2225040"/>
            <a:ext cx="978189" cy="1714024"/>
            <a:chOff x="906491" y="2225040"/>
            <a:chExt cx="978189" cy="1714024"/>
          </a:xfrm>
        </p:grpSpPr>
        <p:sp>
          <p:nvSpPr>
            <p:cNvPr id="2" name="Freeform: Shape 1">
              <a:extLst>
                <a:ext uri="{FF2B5EF4-FFF2-40B4-BE49-F238E27FC236}">
                  <a16:creationId xmlns:a16="http://schemas.microsoft.com/office/drawing/2014/main" id="{7D1F3B6E-5450-031B-ACBE-F2C3B6EF4DC3}"/>
                </a:ext>
              </a:extLst>
            </p:cNvPr>
            <p:cNvSpPr/>
            <p:nvPr/>
          </p:nvSpPr>
          <p:spPr>
            <a:xfrm>
              <a:off x="906491" y="2225040"/>
              <a:ext cx="978189" cy="1706880"/>
            </a:xfrm>
            <a:custGeom>
              <a:avLst/>
              <a:gdLst>
                <a:gd name="connsiteX0" fmla="*/ 973109 w 978189"/>
                <a:gd name="connsiteY0" fmla="*/ 0 h 1706880"/>
                <a:gd name="connsiteX1" fmla="*/ 841029 w 978189"/>
                <a:gd name="connsiteY1" fmla="*/ 1005840 h 1706880"/>
                <a:gd name="connsiteX2" fmla="*/ 58709 w 978189"/>
                <a:gd name="connsiteY2" fmla="*/ 1645920 h 1706880"/>
                <a:gd name="connsiteX3" fmla="*/ 58709 w 978189"/>
                <a:gd name="connsiteY3" fmla="*/ 1676400 h 1706880"/>
                <a:gd name="connsiteX4" fmla="*/ 79029 w 978189"/>
                <a:gd name="connsiteY4" fmla="*/ 1706880 h 1706880"/>
                <a:gd name="connsiteX5" fmla="*/ 79029 w 978189"/>
                <a:gd name="connsiteY5" fmla="*/ 1706880 h 1706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8189" h="1706880">
                  <a:moveTo>
                    <a:pt x="973109" y="0"/>
                  </a:moveTo>
                  <a:cubicBezTo>
                    <a:pt x="983269" y="365760"/>
                    <a:pt x="993429" y="731520"/>
                    <a:pt x="841029" y="1005840"/>
                  </a:cubicBezTo>
                  <a:cubicBezTo>
                    <a:pt x="688629" y="1280160"/>
                    <a:pt x="189096" y="1534160"/>
                    <a:pt x="58709" y="1645920"/>
                  </a:cubicBezTo>
                  <a:cubicBezTo>
                    <a:pt x="-71678" y="1757680"/>
                    <a:pt x="55322" y="1666240"/>
                    <a:pt x="58709" y="1676400"/>
                  </a:cubicBezTo>
                  <a:cubicBezTo>
                    <a:pt x="62096" y="1686560"/>
                    <a:pt x="79029" y="1706880"/>
                    <a:pt x="79029" y="1706880"/>
                  </a:cubicBezTo>
                  <a:lnTo>
                    <a:pt x="79029" y="1706880"/>
                  </a:lnTo>
                </a:path>
              </a:pathLst>
            </a:cu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5222C29-D10F-0B61-E10C-BD7C7D37832B}"/>
                </a:ext>
              </a:extLst>
            </p:cNvPr>
            <p:cNvCxnSpPr>
              <a:cxnSpLocks/>
            </p:cNvCxnSpPr>
            <p:nvPr/>
          </p:nvCxnSpPr>
          <p:spPr>
            <a:xfrm flipH="1">
              <a:off x="906491" y="3668274"/>
              <a:ext cx="114648" cy="27079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32B22DA-CFE6-F786-0827-C81258F1355F}"/>
                </a:ext>
              </a:extLst>
            </p:cNvPr>
            <p:cNvCxnSpPr>
              <a:cxnSpLocks/>
            </p:cNvCxnSpPr>
            <p:nvPr/>
          </p:nvCxnSpPr>
          <p:spPr>
            <a:xfrm flipH="1">
              <a:off x="906491" y="3868189"/>
              <a:ext cx="240665" cy="6373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D22B7DB3-54E7-E329-595E-59EA16817B11}"/>
              </a:ext>
            </a:extLst>
          </p:cNvPr>
          <p:cNvGrpSpPr/>
          <p:nvPr/>
        </p:nvGrpSpPr>
        <p:grpSpPr>
          <a:xfrm>
            <a:off x="1850967" y="2992582"/>
            <a:ext cx="809076" cy="849284"/>
            <a:chOff x="1850967" y="2992582"/>
            <a:chExt cx="809076" cy="849284"/>
          </a:xfrm>
        </p:grpSpPr>
        <p:sp>
          <p:nvSpPr>
            <p:cNvPr id="19" name="Freeform: Shape 18">
              <a:extLst>
                <a:ext uri="{FF2B5EF4-FFF2-40B4-BE49-F238E27FC236}">
                  <a16:creationId xmlns:a16="http://schemas.microsoft.com/office/drawing/2014/main" id="{86562152-991A-952A-B87C-73AF301D820D}"/>
                </a:ext>
              </a:extLst>
            </p:cNvPr>
            <p:cNvSpPr/>
            <p:nvPr/>
          </p:nvSpPr>
          <p:spPr>
            <a:xfrm>
              <a:off x="1850967" y="2992582"/>
              <a:ext cx="798022" cy="798022"/>
            </a:xfrm>
            <a:custGeom>
              <a:avLst/>
              <a:gdLst>
                <a:gd name="connsiteX0" fmla="*/ 0 w 798022"/>
                <a:gd name="connsiteY0" fmla="*/ 0 h 798022"/>
                <a:gd name="connsiteX1" fmla="*/ 448888 w 798022"/>
                <a:gd name="connsiteY1" fmla="*/ 653934 h 798022"/>
                <a:gd name="connsiteX2" fmla="*/ 798022 w 798022"/>
                <a:gd name="connsiteY2" fmla="*/ 798022 h 798022"/>
              </a:gdLst>
              <a:ahLst/>
              <a:cxnLst>
                <a:cxn ang="0">
                  <a:pos x="connsiteX0" y="connsiteY0"/>
                </a:cxn>
                <a:cxn ang="0">
                  <a:pos x="connsiteX1" y="connsiteY1"/>
                </a:cxn>
                <a:cxn ang="0">
                  <a:pos x="connsiteX2" y="connsiteY2"/>
                </a:cxn>
              </a:cxnLst>
              <a:rect l="l" t="t" r="r" b="b"/>
              <a:pathLst>
                <a:path w="798022" h="798022">
                  <a:moveTo>
                    <a:pt x="0" y="0"/>
                  </a:moveTo>
                  <a:cubicBezTo>
                    <a:pt x="157942" y="260465"/>
                    <a:pt x="315884" y="520930"/>
                    <a:pt x="448888" y="653934"/>
                  </a:cubicBezTo>
                  <a:cubicBezTo>
                    <a:pt x="581892" y="786938"/>
                    <a:pt x="725979" y="756458"/>
                    <a:pt x="798022" y="798022"/>
                  </a:cubicBezTo>
                </a:path>
              </a:pathLst>
            </a:cu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66C722D6-D256-59B9-BC04-AFA9FA75EECC}"/>
                </a:ext>
              </a:extLst>
            </p:cNvPr>
            <p:cNvCxnSpPr>
              <a:cxnSpLocks/>
            </p:cNvCxnSpPr>
            <p:nvPr/>
          </p:nvCxnSpPr>
          <p:spPr>
            <a:xfrm>
              <a:off x="2513799" y="3655209"/>
              <a:ext cx="132365" cy="13539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BD6741D-2E5A-C7FE-ADDB-7D92A384A31A}"/>
                </a:ext>
              </a:extLst>
            </p:cNvPr>
            <p:cNvCxnSpPr>
              <a:cxnSpLocks/>
            </p:cNvCxnSpPr>
            <p:nvPr/>
          </p:nvCxnSpPr>
          <p:spPr>
            <a:xfrm flipV="1">
              <a:off x="2438293" y="3790604"/>
              <a:ext cx="221750" cy="512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0" name="Rectangle: Rounded Corners 29">
            <a:extLst>
              <a:ext uri="{FF2B5EF4-FFF2-40B4-BE49-F238E27FC236}">
                <a16:creationId xmlns:a16="http://schemas.microsoft.com/office/drawing/2014/main" id="{E4E107F6-A340-EC9F-5EE6-01B28E38A77C}"/>
              </a:ext>
            </a:extLst>
          </p:cNvPr>
          <p:cNvSpPr/>
          <p:nvPr/>
        </p:nvSpPr>
        <p:spPr>
          <a:xfrm>
            <a:off x="697593" y="1939050"/>
            <a:ext cx="978189" cy="34733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7A8D0909-3AB4-DBC3-662F-6DBB9C269B2D}"/>
              </a:ext>
            </a:extLst>
          </p:cNvPr>
          <p:cNvSpPr/>
          <p:nvPr/>
        </p:nvSpPr>
        <p:spPr>
          <a:xfrm>
            <a:off x="1372403" y="3748904"/>
            <a:ext cx="838384" cy="34733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B6F4DB21-A97E-B16D-CA9F-C41499A15628}"/>
              </a:ext>
            </a:extLst>
          </p:cNvPr>
          <p:cNvSpPr/>
          <p:nvPr/>
        </p:nvSpPr>
        <p:spPr>
          <a:xfrm>
            <a:off x="3150387" y="3616938"/>
            <a:ext cx="847143" cy="34733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8159C857-291C-6B46-BFA8-40A21B15B14C}"/>
              </a:ext>
            </a:extLst>
          </p:cNvPr>
          <p:cNvSpPr/>
          <p:nvPr/>
        </p:nvSpPr>
        <p:spPr>
          <a:xfrm>
            <a:off x="2598871" y="2243361"/>
            <a:ext cx="1381185" cy="471852"/>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7273BA8F-FBD8-A082-E420-5E3954A71DE3}"/>
              </a:ext>
            </a:extLst>
          </p:cNvPr>
          <p:cNvSpPr/>
          <p:nvPr/>
        </p:nvSpPr>
        <p:spPr>
          <a:xfrm>
            <a:off x="2952002" y="2857577"/>
            <a:ext cx="1045528" cy="495863"/>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2330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500"/>
                                        <p:tgtEl>
                                          <p:spTgt spid="28"/>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grpId="0" nodeType="click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30"/>
                                        </p:tgtEl>
                                      </p:cBhvr>
                                    </p:animEffect>
                                    <p:set>
                                      <p:cBhvr>
                                        <p:cTn id="24" dur="1" fill="hold">
                                          <p:stCondLst>
                                            <p:cond delay="499"/>
                                          </p:stCondLst>
                                        </p:cTn>
                                        <p:tgtEl>
                                          <p:spTgt spid="30"/>
                                        </p:tgtEl>
                                        <p:attrNameLst>
                                          <p:attrName>style.visibility</p:attrName>
                                        </p:attrNameLst>
                                      </p:cBhvr>
                                      <p:to>
                                        <p:strVal val="hidden"/>
                                      </p:to>
                                    </p:set>
                                  </p:childTnLst>
                                </p:cTn>
                              </p:par>
                              <p:par>
                                <p:cTn id="25" presetID="3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1000" fill="hold"/>
                                        <p:tgtEl>
                                          <p:spTgt spid="31"/>
                                        </p:tgtEl>
                                        <p:attrNameLst>
                                          <p:attrName>ppt_w</p:attrName>
                                        </p:attrNameLst>
                                      </p:cBhvr>
                                      <p:tavLst>
                                        <p:tav tm="0">
                                          <p:val>
                                            <p:fltVal val="0"/>
                                          </p:val>
                                        </p:tav>
                                        <p:tav tm="100000">
                                          <p:val>
                                            <p:strVal val="#ppt_w"/>
                                          </p:val>
                                        </p:tav>
                                      </p:tavLst>
                                    </p:anim>
                                    <p:anim calcmode="lin" valueType="num">
                                      <p:cBhvr>
                                        <p:cTn id="28" dur="1000" fill="hold"/>
                                        <p:tgtEl>
                                          <p:spTgt spid="31"/>
                                        </p:tgtEl>
                                        <p:attrNameLst>
                                          <p:attrName>ppt_h</p:attrName>
                                        </p:attrNameLst>
                                      </p:cBhvr>
                                      <p:tavLst>
                                        <p:tav tm="0">
                                          <p:val>
                                            <p:fltVal val="0"/>
                                          </p:val>
                                        </p:tav>
                                        <p:tav tm="100000">
                                          <p:val>
                                            <p:strVal val="#ppt_h"/>
                                          </p:val>
                                        </p:tav>
                                      </p:tavLst>
                                    </p:anim>
                                    <p:anim calcmode="lin" valueType="num">
                                      <p:cBhvr>
                                        <p:cTn id="29" dur="1000" fill="hold"/>
                                        <p:tgtEl>
                                          <p:spTgt spid="31"/>
                                        </p:tgtEl>
                                        <p:attrNameLst>
                                          <p:attrName>style.rotation</p:attrName>
                                        </p:attrNameLst>
                                      </p:cBhvr>
                                      <p:tavLst>
                                        <p:tav tm="0">
                                          <p:val>
                                            <p:fltVal val="90"/>
                                          </p:val>
                                        </p:tav>
                                        <p:tav tm="100000">
                                          <p:val>
                                            <p:fltVal val="0"/>
                                          </p:val>
                                        </p:tav>
                                      </p:tavLst>
                                    </p:anim>
                                    <p:animEffect transition="in" filter="fade">
                                      <p:cBhvr>
                                        <p:cTn id="30" dur="1000"/>
                                        <p:tgtEl>
                                          <p:spTgt spid="3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31"/>
                                        </p:tgtEl>
                                      </p:cBhvr>
                                    </p:animEffect>
                                    <p:set>
                                      <p:cBhvr>
                                        <p:cTn id="35" dur="1" fill="hold">
                                          <p:stCondLst>
                                            <p:cond delay="499"/>
                                          </p:stCondLst>
                                        </p:cTn>
                                        <p:tgtEl>
                                          <p:spTgt spid="31"/>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8"/>
                                        </p:tgtEl>
                                      </p:cBhvr>
                                    </p:animEffect>
                                    <p:set>
                                      <p:cBhvr>
                                        <p:cTn id="38" dur="1" fill="hold">
                                          <p:stCondLst>
                                            <p:cond delay="499"/>
                                          </p:stCondLst>
                                        </p:cTn>
                                        <p:tgtEl>
                                          <p:spTgt spid="28"/>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grpId="0" nodeType="clickEffect">
                                  <p:stCondLst>
                                    <p:cond delay="0"/>
                                  </p:stCondLst>
                                  <p:childTnLst>
                                    <p:set>
                                      <p:cBhvr>
                                        <p:cTn id="47" dur="1" fill="hold">
                                          <p:stCondLst>
                                            <p:cond delay="0"/>
                                          </p:stCondLst>
                                        </p:cTn>
                                        <p:tgtEl>
                                          <p:spTgt spid="33"/>
                                        </p:tgtEl>
                                        <p:attrNameLst>
                                          <p:attrName>style.visibility</p:attrName>
                                        </p:attrNameLst>
                                      </p:cBhvr>
                                      <p:to>
                                        <p:strVal val="visible"/>
                                      </p:to>
                                    </p:set>
                                    <p:anim calcmode="lin" valueType="num">
                                      <p:cBhvr>
                                        <p:cTn id="48" dur="1000" fill="hold"/>
                                        <p:tgtEl>
                                          <p:spTgt spid="33"/>
                                        </p:tgtEl>
                                        <p:attrNameLst>
                                          <p:attrName>ppt_w</p:attrName>
                                        </p:attrNameLst>
                                      </p:cBhvr>
                                      <p:tavLst>
                                        <p:tav tm="0">
                                          <p:val>
                                            <p:fltVal val="0"/>
                                          </p:val>
                                        </p:tav>
                                        <p:tav tm="100000">
                                          <p:val>
                                            <p:strVal val="#ppt_w"/>
                                          </p:val>
                                        </p:tav>
                                      </p:tavLst>
                                    </p:anim>
                                    <p:anim calcmode="lin" valueType="num">
                                      <p:cBhvr>
                                        <p:cTn id="49" dur="1000" fill="hold"/>
                                        <p:tgtEl>
                                          <p:spTgt spid="33"/>
                                        </p:tgtEl>
                                        <p:attrNameLst>
                                          <p:attrName>ppt_h</p:attrName>
                                        </p:attrNameLst>
                                      </p:cBhvr>
                                      <p:tavLst>
                                        <p:tav tm="0">
                                          <p:val>
                                            <p:fltVal val="0"/>
                                          </p:val>
                                        </p:tav>
                                        <p:tav tm="100000">
                                          <p:val>
                                            <p:strVal val="#ppt_h"/>
                                          </p:val>
                                        </p:tav>
                                      </p:tavLst>
                                    </p:anim>
                                    <p:anim calcmode="lin" valueType="num">
                                      <p:cBhvr>
                                        <p:cTn id="50" dur="1000" fill="hold"/>
                                        <p:tgtEl>
                                          <p:spTgt spid="33"/>
                                        </p:tgtEl>
                                        <p:attrNameLst>
                                          <p:attrName>style.rotation</p:attrName>
                                        </p:attrNameLst>
                                      </p:cBhvr>
                                      <p:tavLst>
                                        <p:tav tm="0">
                                          <p:val>
                                            <p:fltVal val="90"/>
                                          </p:val>
                                        </p:tav>
                                        <p:tav tm="100000">
                                          <p:val>
                                            <p:fltVal val="0"/>
                                          </p:val>
                                        </p:tav>
                                      </p:tavLst>
                                    </p:anim>
                                    <p:animEffect transition="in" filter="fade">
                                      <p:cBhvr>
                                        <p:cTn id="51" dur="1000"/>
                                        <p:tgtEl>
                                          <p:spTgt spid="33"/>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33"/>
                                        </p:tgtEl>
                                      </p:cBhvr>
                                    </p:animEffect>
                                    <p:set>
                                      <p:cBhvr>
                                        <p:cTn id="56" dur="1" fill="hold">
                                          <p:stCondLst>
                                            <p:cond delay="499"/>
                                          </p:stCondLst>
                                        </p:cTn>
                                        <p:tgtEl>
                                          <p:spTgt spid="33"/>
                                        </p:tgtEl>
                                        <p:attrNameLst>
                                          <p:attrName>style.visibility</p:attrName>
                                        </p:attrNameLst>
                                      </p:cBhvr>
                                      <p:to>
                                        <p:strVal val="hidden"/>
                                      </p:to>
                                    </p:set>
                                  </p:childTnLst>
                                </p:cTn>
                              </p:par>
                              <p:par>
                                <p:cTn id="57" presetID="31" presetClass="entr" presetSubtype="0" fill="hold" grpId="0" nodeType="withEffect">
                                  <p:stCondLst>
                                    <p:cond delay="0"/>
                                  </p:stCondLst>
                                  <p:childTnLst>
                                    <p:set>
                                      <p:cBhvr>
                                        <p:cTn id="58" dur="1" fill="hold">
                                          <p:stCondLst>
                                            <p:cond delay="0"/>
                                          </p:stCondLst>
                                        </p:cTn>
                                        <p:tgtEl>
                                          <p:spTgt spid="34"/>
                                        </p:tgtEl>
                                        <p:attrNameLst>
                                          <p:attrName>style.visibility</p:attrName>
                                        </p:attrNameLst>
                                      </p:cBhvr>
                                      <p:to>
                                        <p:strVal val="visible"/>
                                      </p:to>
                                    </p:set>
                                    <p:anim calcmode="lin" valueType="num">
                                      <p:cBhvr>
                                        <p:cTn id="59" dur="1000" fill="hold"/>
                                        <p:tgtEl>
                                          <p:spTgt spid="34"/>
                                        </p:tgtEl>
                                        <p:attrNameLst>
                                          <p:attrName>ppt_w</p:attrName>
                                        </p:attrNameLst>
                                      </p:cBhvr>
                                      <p:tavLst>
                                        <p:tav tm="0">
                                          <p:val>
                                            <p:fltVal val="0"/>
                                          </p:val>
                                        </p:tav>
                                        <p:tav tm="100000">
                                          <p:val>
                                            <p:strVal val="#ppt_w"/>
                                          </p:val>
                                        </p:tav>
                                      </p:tavLst>
                                    </p:anim>
                                    <p:anim calcmode="lin" valueType="num">
                                      <p:cBhvr>
                                        <p:cTn id="60" dur="1000" fill="hold"/>
                                        <p:tgtEl>
                                          <p:spTgt spid="34"/>
                                        </p:tgtEl>
                                        <p:attrNameLst>
                                          <p:attrName>ppt_h</p:attrName>
                                        </p:attrNameLst>
                                      </p:cBhvr>
                                      <p:tavLst>
                                        <p:tav tm="0">
                                          <p:val>
                                            <p:fltVal val="0"/>
                                          </p:val>
                                        </p:tav>
                                        <p:tav tm="100000">
                                          <p:val>
                                            <p:strVal val="#ppt_h"/>
                                          </p:val>
                                        </p:tav>
                                      </p:tavLst>
                                    </p:anim>
                                    <p:anim calcmode="lin" valueType="num">
                                      <p:cBhvr>
                                        <p:cTn id="61" dur="1000" fill="hold"/>
                                        <p:tgtEl>
                                          <p:spTgt spid="34"/>
                                        </p:tgtEl>
                                        <p:attrNameLst>
                                          <p:attrName>style.rotation</p:attrName>
                                        </p:attrNameLst>
                                      </p:cBhvr>
                                      <p:tavLst>
                                        <p:tav tm="0">
                                          <p:val>
                                            <p:fltVal val="90"/>
                                          </p:val>
                                        </p:tav>
                                        <p:tav tm="100000">
                                          <p:val>
                                            <p:fltVal val="0"/>
                                          </p:val>
                                        </p:tav>
                                      </p:tavLst>
                                    </p:anim>
                                    <p:animEffect transition="in" filter="fade">
                                      <p:cBhvr>
                                        <p:cTn id="62" dur="1000"/>
                                        <p:tgtEl>
                                          <p:spTgt spid="3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grpId="1" nodeType="clickEffect">
                                  <p:stCondLst>
                                    <p:cond delay="0"/>
                                  </p:stCondLst>
                                  <p:childTnLst>
                                    <p:animEffect transition="out" filter="fade">
                                      <p:cBhvr>
                                        <p:cTn id="66" dur="500"/>
                                        <p:tgtEl>
                                          <p:spTgt spid="34"/>
                                        </p:tgtEl>
                                      </p:cBhvr>
                                    </p:animEffect>
                                    <p:set>
                                      <p:cBhvr>
                                        <p:cTn id="67" dur="1" fill="hold">
                                          <p:stCondLst>
                                            <p:cond delay="499"/>
                                          </p:stCondLst>
                                        </p:cTn>
                                        <p:tgtEl>
                                          <p:spTgt spid="34"/>
                                        </p:tgtEl>
                                        <p:attrNameLst>
                                          <p:attrName>style.visibility</p:attrName>
                                        </p:attrNameLst>
                                      </p:cBhvr>
                                      <p:to>
                                        <p:strVal val="hidden"/>
                                      </p:to>
                                    </p:set>
                                  </p:childTnLst>
                                </p:cTn>
                              </p:par>
                              <p:par>
                                <p:cTn id="68" presetID="31"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 calcmode="lin" valueType="num">
                                      <p:cBhvr>
                                        <p:cTn id="70" dur="1000" fill="hold"/>
                                        <p:tgtEl>
                                          <p:spTgt spid="32"/>
                                        </p:tgtEl>
                                        <p:attrNameLst>
                                          <p:attrName>ppt_w</p:attrName>
                                        </p:attrNameLst>
                                      </p:cBhvr>
                                      <p:tavLst>
                                        <p:tav tm="0">
                                          <p:val>
                                            <p:fltVal val="0"/>
                                          </p:val>
                                        </p:tav>
                                        <p:tav tm="100000">
                                          <p:val>
                                            <p:strVal val="#ppt_w"/>
                                          </p:val>
                                        </p:tav>
                                      </p:tavLst>
                                    </p:anim>
                                    <p:anim calcmode="lin" valueType="num">
                                      <p:cBhvr>
                                        <p:cTn id="71" dur="1000" fill="hold"/>
                                        <p:tgtEl>
                                          <p:spTgt spid="32"/>
                                        </p:tgtEl>
                                        <p:attrNameLst>
                                          <p:attrName>ppt_h</p:attrName>
                                        </p:attrNameLst>
                                      </p:cBhvr>
                                      <p:tavLst>
                                        <p:tav tm="0">
                                          <p:val>
                                            <p:fltVal val="0"/>
                                          </p:val>
                                        </p:tav>
                                        <p:tav tm="100000">
                                          <p:val>
                                            <p:strVal val="#ppt_h"/>
                                          </p:val>
                                        </p:tav>
                                      </p:tavLst>
                                    </p:anim>
                                    <p:anim calcmode="lin" valueType="num">
                                      <p:cBhvr>
                                        <p:cTn id="72" dur="1000" fill="hold"/>
                                        <p:tgtEl>
                                          <p:spTgt spid="32"/>
                                        </p:tgtEl>
                                        <p:attrNameLst>
                                          <p:attrName>style.rotation</p:attrName>
                                        </p:attrNameLst>
                                      </p:cBhvr>
                                      <p:tavLst>
                                        <p:tav tm="0">
                                          <p:val>
                                            <p:fltVal val="90"/>
                                          </p:val>
                                        </p:tav>
                                        <p:tav tm="100000">
                                          <p:val>
                                            <p:fltVal val="0"/>
                                          </p:val>
                                        </p:tav>
                                      </p:tavLst>
                                    </p:anim>
                                    <p:animEffect transition="in" filter="fade">
                                      <p:cBhvr>
                                        <p:cTn id="73" dur="1000"/>
                                        <p:tgtEl>
                                          <p:spTgt spid="32"/>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xit" presetSubtype="0" fill="hold" grpId="1" nodeType="clickEffect">
                                  <p:stCondLst>
                                    <p:cond delay="0"/>
                                  </p:stCondLst>
                                  <p:childTnLst>
                                    <p:animEffect transition="out" filter="fade">
                                      <p:cBhvr>
                                        <p:cTn id="77" dur="500"/>
                                        <p:tgtEl>
                                          <p:spTgt spid="32"/>
                                        </p:tgtEl>
                                      </p:cBhvr>
                                    </p:animEffect>
                                    <p:set>
                                      <p:cBhvr>
                                        <p:cTn id="78" dur="1" fill="hold">
                                          <p:stCondLst>
                                            <p:cond delay="499"/>
                                          </p:stCondLst>
                                        </p:cTn>
                                        <p:tgtEl>
                                          <p:spTgt spid="32"/>
                                        </p:tgtEl>
                                        <p:attrNameLst>
                                          <p:attrName>style.visibility</p:attrName>
                                        </p:attrNameLst>
                                      </p:cBhvr>
                                      <p:to>
                                        <p:strVal val="hidden"/>
                                      </p:to>
                                    </p:set>
                                  </p:childTnLst>
                                </p:cTn>
                              </p:par>
                              <p:par>
                                <p:cTn id="79" presetID="10" presetClass="exit" presetSubtype="0" fill="hold" nodeType="withEffect">
                                  <p:stCondLst>
                                    <p:cond delay="0"/>
                                  </p:stCondLst>
                                  <p:childTnLst>
                                    <p:animEffect transition="out" filter="fade">
                                      <p:cBhvr>
                                        <p:cTn id="80" dur="500"/>
                                        <p:tgtEl>
                                          <p:spTgt spid="29"/>
                                        </p:tgtEl>
                                      </p:cBhvr>
                                    </p:animEffect>
                                    <p:set>
                                      <p:cBhvr>
                                        <p:cTn id="81"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2" fill="hold" display="0">
                  <p:stCondLst>
                    <p:cond delay="indefinite"/>
                  </p:stCondLst>
                </p:cTn>
                <p:tgtEl>
                  <p:spTgt spid="4"/>
                </p:tgtEl>
              </p:cMediaNode>
            </p:video>
            <p:seq concurrent="1" nextAc="seek">
              <p:cTn id="83" restart="whenNotActive" fill="hold" evtFilter="cancelBubble" nodeType="interactiveSeq">
                <p:stCondLst>
                  <p:cond evt="onClick" delay="0">
                    <p:tgtEl>
                      <p:spTgt spid="4"/>
                    </p:tgtEl>
                  </p:cond>
                </p:stCondLst>
                <p:endSync evt="end" delay="0">
                  <p:rtn val="all"/>
                </p:endSync>
                <p:childTnLst>
                  <p:par>
                    <p:cTn id="84" fill="hold">
                      <p:stCondLst>
                        <p:cond delay="0"/>
                      </p:stCondLst>
                      <p:childTnLst>
                        <p:par>
                          <p:cTn id="85" fill="hold">
                            <p:stCondLst>
                              <p:cond delay="0"/>
                            </p:stCondLst>
                            <p:childTnLst>
                              <p:par>
                                <p:cTn id="86" presetID="2" presetClass="mediacall" presetSubtype="0" fill="hold" nodeType="clickEffect">
                                  <p:stCondLst>
                                    <p:cond delay="0"/>
                                  </p:stCondLst>
                                  <p:childTnLst>
                                    <p:cmd type="call" cmd="togglePause">
                                      <p:cBhvr>
                                        <p:cTn id="87" dur="1" fill="hold"/>
                                        <p:tgtEl>
                                          <p:spTgt spid="4"/>
                                        </p:tgtEl>
                                      </p:cBhvr>
                                    </p:cmd>
                                  </p:childTnLst>
                                </p:cTn>
                              </p:par>
                            </p:childTnLst>
                          </p:cTn>
                        </p:par>
                      </p:childTnLst>
                    </p:cTn>
                  </p:par>
                </p:childTnLst>
              </p:cTn>
              <p:nextCondLst>
                <p:cond evt="onClick" delay="0">
                  <p:tgtEl>
                    <p:spTgt spid="4"/>
                  </p:tgtEl>
                </p:cond>
              </p:nextCondLst>
            </p:seq>
          </p:childTnLst>
        </p:cTn>
      </p:par>
    </p:tnLst>
    <p:bldLst>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37E9A75A-8AC4-FB72-68A0-2A285AB02DC7}"/>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7AEE05E5-B111-3372-B515-E03B76D15D5E}"/>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VIDEO</a:t>
            </a:r>
            <a:br>
              <a:rPr lang="en"/>
            </a:br>
            <a:r>
              <a:rPr lang="en">
                <a:solidFill>
                  <a:schemeClr val="tx1"/>
                </a:solidFill>
              </a:rPr>
              <a:t>DEMO</a:t>
            </a:r>
            <a:endParaRPr>
              <a:solidFill>
                <a:schemeClr val="tx1"/>
              </a:solidFill>
            </a:endParaRPr>
          </a:p>
        </p:txBody>
      </p:sp>
      <p:sp>
        <p:nvSpPr>
          <p:cNvPr id="457" name="Google Shape;457;p41">
            <a:extLst>
              <a:ext uri="{FF2B5EF4-FFF2-40B4-BE49-F238E27FC236}">
                <a16:creationId xmlns:a16="http://schemas.microsoft.com/office/drawing/2014/main" id="{8BD728D8-60BA-C93F-AA89-3641376E8D07}"/>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58" name="Google Shape;458;p41">
            <a:extLst>
              <a:ext uri="{FF2B5EF4-FFF2-40B4-BE49-F238E27FC236}">
                <a16:creationId xmlns:a16="http://schemas.microsoft.com/office/drawing/2014/main" id="{340F19A5-E5D1-9856-5E09-4FE1EBBD4B30}"/>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indent="0"/>
            <a:r>
              <a:rPr lang="en-US" dirty="0"/>
              <a:t>Demo of this project</a:t>
            </a:r>
            <a:endParaRPr lang="zh-TW" dirty="0"/>
          </a:p>
        </p:txBody>
      </p:sp>
      <p:pic>
        <p:nvPicPr>
          <p:cNvPr id="2" name="Google Shape;459;p41">
            <a:extLst>
              <a:ext uri="{FF2B5EF4-FFF2-40B4-BE49-F238E27FC236}">
                <a16:creationId xmlns:a16="http://schemas.microsoft.com/office/drawing/2014/main" id="{B6DD8226-6A0E-CFDD-0479-C82E0B54A780}"/>
              </a:ext>
            </a:extLst>
          </p:cNvPr>
          <p:cNvPicPr preferRelativeResize="0">
            <a:picLocks/>
          </p:cNvPicPr>
          <p:nvPr/>
        </p:nvPicPr>
        <p:blipFill rotWithShape="1">
          <a:blip r:embed="rId3">
            <a:alphaModFix/>
          </a:blip>
          <a:srcRect l="22590" r="22590"/>
          <a:stretch/>
        </p:blipFill>
        <p:spPr>
          <a:xfrm>
            <a:off x="0" y="523649"/>
            <a:ext cx="3816096" cy="4096201"/>
          </a:xfrm>
          <a:prstGeom prst="rect">
            <a:avLst/>
          </a:prstGeom>
          <a:noFill/>
          <a:ln>
            <a:noFill/>
          </a:ln>
        </p:spPr>
      </p:pic>
      <p:sp>
        <p:nvSpPr>
          <p:cNvPr id="460" name="Google Shape;460;p41">
            <a:extLst>
              <a:ext uri="{FF2B5EF4-FFF2-40B4-BE49-F238E27FC236}">
                <a16:creationId xmlns:a16="http://schemas.microsoft.com/office/drawing/2014/main" id="{56A84848-66FF-3CF4-17FE-2E1ACA56B2D9}"/>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CD27066C-7022-1DC6-DB2B-009CF2F5C948}"/>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7170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C62D54-572C-E948-63AF-576C5B358B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520F66-C9E9-0914-C980-87E3CB839AFE}"/>
              </a:ext>
            </a:extLst>
          </p:cNvPr>
          <p:cNvSpPr>
            <a:spLocks noGrp="1"/>
          </p:cNvSpPr>
          <p:nvPr>
            <p:ph type="title"/>
          </p:nvPr>
        </p:nvSpPr>
        <p:spPr/>
        <p:txBody>
          <a:bodyPr/>
          <a:lstStyle/>
          <a:p>
            <a:r>
              <a:rPr lang="en-US" dirty="0"/>
              <a:t>Demo in HKUST</a:t>
            </a:r>
          </a:p>
        </p:txBody>
      </p:sp>
      <p:pic>
        <p:nvPicPr>
          <p:cNvPr id="5" name="Online Media 4" title="FYP Atrium Video Demo">
            <a:hlinkClick r:id="" action="ppaction://media"/>
            <a:extLst>
              <a:ext uri="{FF2B5EF4-FFF2-40B4-BE49-F238E27FC236}">
                <a16:creationId xmlns:a16="http://schemas.microsoft.com/office/drawing/2014/main" id="{01A7AE65-1FF7-1DA4-D7F0-E1B89016FE02}"/>
              </a:ext>
            </a:extLst>
          </p:cNvPr>
          <p:cNvPicPr>
            <a:picLocks noRot="1" noChangeAspect="1"/>
          </p:cNvPicPr>
          <p:nvPr>
            <a:videoFile r:link="rId1"/>
          </p:nvPr>
        </p:nvPicPr>
        <p:blipFill>
          <a:blip r:embed="rId4"/>
          <a:stretch>
            <a:fillRect/>
          </a:stretch>
        </p:blipFill>
        <p:spPr>
          <a:xfrm>
            <a:off x="1238557" y="1076370"/>
            <a:ext cx="6666885" cy="3766790"/>
          </a:xfrm>
          <a:prstGeom prst="rect">
            <a:avLst/>
          </a:prstGeom>
        </p:spPr>
      </p:pic>
      <p:pic>
        <p:nvPicPr>
          <p:cNvPr id="3" name="Picture 2" descr="Blue text on a black background&#10;&#10;AI-generated content may be incorrect.">
            <a:extLst>
              <a:ext uri="{FF2B5EF4-FFF2-40B4-BE49-F238E27FC236}">
                <a16:creationId xmlns:a16="http://schemas.microsoft.com/office/drawing/2014/main" id="{DA4C21F5-DDCA-252C-0B08-6D9946C38803}"/>
              </a:ext>
            </a:extLst>
          </p:cNvPr>
          <p:cNvPicPr>
            <a:picLocks noChangeAspect="1"/>
          </p:cNvPicPr>
          <p:nvPr/>
        </p:nvPicPr>
        <p:blipFill>
          <a:blip r:embed="rId5"/>
          <a:stretch>
            <a:fillRect/>
          </a:stretch>
        </p:blipFill>
        <p:spPr>
          <a:xfrm>
            <a:off x="5315551" y="257987"/>
            <a:ext cx="2589891" cy="487763"/>
          </a:xfrm>
          <a:prstGeom prst="rect">
            <a:avLst/>
          </a:prstGeom>
        </p:spPr>
      </p:pic>
    </p:spTree>
    <p:extLst>
      <p:ext uri="{BB962C8B-B14F-4D97-AF65-F5344CB8AC3E}">
        <p14:creationId xmlns:p14="http://schemas.microsoft.com/office/powerpoint/2010/main" val="4227022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38">
          <a:extLst>
            <a:ext uri="{FF2B5EF4-FFF2-40B4-BE49-F238E27FC236}">
              <a16:creationId xmlns:a16="http://schemas.microsoft.com/office/drawing/2014/main" id="{6CB5597F-2FFB-29EA-FEA1-B2C80688320A}"/>
            </a:ext>
          </a:extLst>
        </p:cNvPr>
        <p:cNvGrpSpPr/>
        <p:nvPr/>
      </p:nvGrpSpPr>
      <p:grpSpPr>
        <a:xfrm>
          <a:off x="0" y="0"/>
          <a:ext cx="0" cy="0"/>
          <a:chOff x="0" y="0"/>
          <a:chExt cx="0" cy="0"/>
        </a:xfrm>
      </p:grpSpPr>
      <p:sp>
        <p:nvSpPr>
          <p:cNvPr id="939" name="Google Shape;939;p64">
            <a:extLst>
              <a:ext uri="{FF2B5EF4-FFF2-40B4-BE49-F238E27FC236}">
                <a16:creationId xmlns:a16="http://schemas.microsoft.com/office/drawing/2014/main" id="{70752286-1617-A53E-6A4C-31824CDBDE2A}"/>
              </a:ext>
            </a:extLst>
          </p:cNvPr>
          <p:cNvSpPr txBox="1">
            <a:spLocks noGrp="1"/>
          </p:cNvSpPr>
          <p:nvPr>
            <p:ph type="title"/>
          </p:nvPr>
        </p:nvSpPr>
        <p:spPr>
          <a:xfrm>
            <a:off x="4851901" y="563736"/>
            <a:ext cx="3520800" cy="101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940" name="Google Shape;940;p64">
            <a:extLst>
              <a:ext uri="{FF2B5EF4-FFF2-40B4-BE49-F238E27FC236}">
                <a16:creationId xmlns:a16="http://schemas.microsoft.com/office/drawing/2014/main" id="{FFA7AE09-7604-14EE-3234-A1517BBA48D7}"/>
              </a:ext>
            </a:extLst>
          </p:cNvPr>
          <p:cNvSpPr txBox="1">
            <a:spLocks noGrp="1"/>
          </p:cNvSpPr>
          <p:nvPr>
            <p:ph type="subTitle" idx="1"/>
          </p:nvPr>
        </p:nvSpPr>
        <p:spPr>
          <a:xfrm>
            <a:off x="4338856" y="1314567"/>
            <a:ext cx="4345095" cy="1136483"/>
          </a:xfrm>
          <a:prstGeom prst="rect">
            <a:avLst/>
          </a:prstGeom>
        </p:spPr>
        <p:txBody>
          <a:bodyPr spcFirstLastPara="1" wrap="square" lIns="91425" tIns="91425" rIns="91425" bIns="91425" anchor="t" anchorCtr="0">
            <a:noAutofit/>
          </a:bodyPr>
          <a:lstStyle/>
          <a:p>
            <a:r>
              <a:rPr lang="en-US" sz="2000" dirty="0">
                <a:solidFill>
                  <a:schemeClr val="tx1"/>
                </a:solidFill>
                <a:latin typeface="Skranji"/>
                <a:sym typeface="Skranji"/>
              </a:rPr>
              <a:t>Advanced</a:t>
            </a:r>
            <a:r>
              <a:rPr lang="en-US" sz="2400" dirty="0">
                <a:solidFill>
                  <a:schemeClr val="tx1"/>
                </a:solidFill>
                <a:latin typeface="Skranji"/>
                <a:sym typeface="Skranji"/>
              </a:rPr>
              <a:t> </a:t>
            </a:r>
            <a:br>
              <a:rPr lang="en-US" sz="2400" dirty="0">
                <a:latin typeface="Skranji"/>
              </a:rPr>
            </a:br>
            <a:r>
              <a:rPr kumimoji="0" lang="en-US" sz="2400" i="0" u="none" strike="noStrike" kern="0" cap="none" spc="0" normalizeH="0" baseline="0" noProof="0" dirty="0">
                <a:ln>
                  <a:noFill/>
                </a:ln>
                <a:solidFill>
                  <a:schemeClr val="tx1"/>
                </a:solidFill>
                <a:effectLst/>
                <a:uLnTx/>
                <a:uFillTx/>
                <a:latin typeface="Skranji"/>
                <a:sym typeface="Skranji"/>
              </a:rPr>
              <a:t>3D Path Planning</a:t>
            </a:r>
            <a:br>
              <a:rPr lang="en-US" sz="2400" dirty="0">
                <a:latin typeface="Skranji"/>
              </a:rPr>
            </a:br>
            <a:r>
              <a:rPr lang="en-US" sz="2400" dirty="0">
                <a:solidFill>
                  <a:srgbClr val="C00000"/>
                </a:solidFill>
                <a:latin typeface="Skranji"/>
                <a:sym typeface="Skranji"/>
              </a:rPr>
              <a:t>for</a:t>
            </a:r>
            <a:r>
              <a:rPr lang="en-US" sz="2000" dirty="0">
                <a:solidFill>
                  <a:srgbClr val="BB1F1F"/>
                </a:solidFill>
                <a:latin typeface="Skranji"/>
                <a:sym typeface="Skranji"/>
              </a:rPr>
              <a:t> </a:t>
            </a:r>
            <a:r>
              <a:rPr lang="en-US" sz="2400" b="1" dirty="0">
                <a:solidFill>
                  <a:srgbClr val="BB1F1F"/>
                </a:solidFill>
                <a:latin typeface="Skranji"/>
                <a:sym typeface="Skranji"/>
              </a:rPr>
              <a:t>Robotic Calligraphy</a:t>
            </a:r>
            <a:r>
              <a:rPr lang="en-US" sz="2000" b="1" dirty="0">
                <a:solidFill>
                  <a:srgbClr val="BB1F1F"/>
                </a:solidFill>
                <a:latin typeface="Skranji"/>
                <a:sym typeface="Skranji"/>
              </a:rPr>
              <a:t> </a:t>
            </a:r>
            <a:r>
              <a:rPr lang="en-US" sz="1600" dirty="0">
                <a:solidFill>
                  <a:schemeClr val="tx1"/>
                </a:solidFill>
                <a:latin typeface="Skranji"/>
                <a:sym typeface="Skranji"/>
              </a:rPr>
              <a:t>Based on</a:t>
            </a:r>
            <a:r>
              <a:rPr lang="en-US" sz="2000" dirty="0">
                <a:solidFill>
                  <a:schemeClr val="tx1"/>
                </a:solidFill>
                <a:latin typeface="Skranji"/>
                <a:sym typeface="Skranji"/>
              </a:rPr>
              <a:t> </a:t>
            </a:r>
            <a:br>
              <a:rPr lang="en-US" sz="2000" dirty="0">
                <a:latin typeface="Skranji"/>
              </a:rPr>
            </a:br>
            <a:r>
              <a:rPr lang="en-US" sz="2000" dirty="0">
                <a:solidFill>
                  <a:schemeClr val="tx1"/>
                </a:solidFill>
                <a:latin typeface="Skranji"/>
                <a:sym typeface="Skranji"/>
              </a:rPr>
              <a:t>LLM-Driven Text Prompts</a:t>
            </a:r>
            <a:endParaRPr lang="en-US" sz="2000" dirty="0">
              <a:solidFill>
                <a:schemeClr val="tx1"/>
              </a:solidFill>
              <a:latin typeface="Skranji"/>
            </a:endParaRPr>
          </a:p>
          <a:p>
            <a:pPr marL="0" lvl="0" indent="0" algn="ctr">
              <a:spcBef>
                <a:spcPts val="0"/>
              </a:spcBef>
              <a:spcAft>
                <a:spcPts val="0"/>
              </a:spcAft>
              <a:buSzPts val="1100"/>
              <a:buFont typeface="Arial"/>
              <a:buNone/>
            </a:pPr>
            <a:endParaRPr lang="en-US" altLang="en-US" sz="2000" b="1" dirty="0">
              <a:solidFill>
                <a:srgbClr val="BB1F1F"/>
              </a:solidFill>
              <a:latin typeface="Skranji"/>
            </a:endParaRPr>
          </a:p>
        </p:txBody>
      </p:sp>
      <p:sp>
        <p:nvSpPr>
          <p:cNvPr id="945" name="Google Shape;945;p64">
            <a:extLst>
              <a:ext uri="{FF2B5EF4-FFF2-40B4-BE49-F238E27FC236}">
                <a16:creationId xmlns:a16="http://schemas.microsoft.com/office/drawing/2014/main" id="{D03FAB96-0E4C-3ECE-1F1D-3F3BD719A476}"/>
              </a:ext>
            </a:extLst>
          </p:cNvPr>
          <p:cNvSpPr txBox="1"/>
          <p:nvPr/>
        </p:nvSpPr>
        <p:spPr>
          <a:xfrm>
            <a:off x="5169315" y="3177032"/>
            <a:ext cx="3097879" cy="868518"/>
          </a:xfrm>
          <a:prstGeom prst="rect">
            <a:avLst/>
          </a:prstGeom>
          <a:solidFill>
            <a:schemeClr val="accent1"/>
          </a:solidFill>
          <a:ln>
            <a:noFill/>
          </a:ln>
        </p:spPr>
        <p:txBody>
          <a:bodyPr spcFirstLastPara="1" wrap="square" lIns="91425" tIns="91425" rIns="91425" bIns="91425" anchor="t" anchorCtr="0">
            <a:noAutofit/>
          </a:bodyPr>
          <a:lstStyle/>
          <a:p>
            <a:r>
              <a:rPr lang="en-US" sz="1200" dirty="0"/>
              <a:t>Presenter 1: Cheuk Tung Shadow YIU,</a:t>
            </a:r>
          </a:p>
          <a:p>
            <a:r>
              <a:rPr lang="en-US" sz="1200" dirty="0"/>
              <a:t>Presenter 2: Dick Ho CHEUNG (</a:t>
            </a:r>
            <a:r>
              <a:rPr lang="en-US" sz="1200" dirty="0" err="1"/>
              <a:t>Dicaprio</a:t>
            </a:r>
            <a:r>
              <a:rPr lang="en-US" sz="1200" dirty="0"/>
              <a:t>),</a:t>
            </a:r>
            <a:r>
              <a:rPr lang="zh-TW" altLang="en-US" dirty="0"/>
              <a:t> </a:t>
            </a:r>
            <a:endParaRPr lang="en-US" altLang="zh-TW" dirty="0"/>
          </a:p>
          <a:p>
            <a:r>
              <a:rPr lang="en-US" sz="1200" dirty="0"/>
              <a:t>Co-Author:  </a:t>
            </a:r>
            <a:r>
              <a:rPr lang="en-US" sz="1200" dirty="0" err="1"/>
              <a:t>Haolun</a:t>
            </a:r>
            <a:r>
              <a:rPr lang="en-US" sz="1200" dirty="0"/>
              <a:t> Huang,</a:t>
            </a:r>
          </a:p>
          <a:p>
            <a:r>
              <a:rPr lang="en-US" sz="1200" dirty="0"/>
              <a:t>Supervisor: Professor Kam Tim Woo</a:t>
            </a:r>
          </a:p>
        </p:txBody>
      </p:sp>
      <p:sp>
        <p:nvSpPr>
          <p:cNvPr id="947" name="Google Shape;947;p64">
            <a:extLst>
              <a:ext uri="{FF2B5EF4-FFF2-40B4-BE49-F238E27FC236}">
                <a16:creationId xmlns:a16="http://schemas.microsoft.com/office/drawing/2014/main" id="{B8FE6E15-3393-9C7D-3FD2-2D845A5FD6C2}"/>
              </a:ext>
            </a:extLst>
          </p:cNvPr>
          <p:cNvSpPr/>
          <p:nvPr/>
        </p:nvSpPr>
        <p:spPr>
          <a:xfrm rot="10800000" flipH="1">
            <a:off x="3632110" y="631103"/>
            <a:ext cx="626605" cy="663975"/>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4">
            <a:extLst>
              <a:ext uri="{FF2B5EF4-FFF2-40B4-BE49-F238E27FC236}">
                <a16:creationId xmlns:a16="http://schemas.microsoft.com/office/drawing/2014/main" id="{78DFEEAC-9930-AC1D-5DBC-86E3A6E90876}"/>
              </a:ext>
            </a:extLst>
          </p:cNvPr>
          <p:cNvSpPr/>
          <p:nvPr/>
        </p:nvSpPr>
        <p:spPr>
          <a:xfrm rot="10800000" flipH="1">
            <a:off x="516200" y="4045550"/>
            <a:ext cx="468300" cy="469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Online Media 1" title="FYP - Atrium Demo Timelapse">
            <a:hlinkClick r:id="" action="ppaction://media"/>
            <a:extLst>
              <a:ext uri="{FF2B5EF4-FFF2-40B4-BE49-F238E27FC236}">
                <a16:creationId xmlns:a16="http://schemas.microsoft.com/office/drawing/2014/main" id="{A69220E2-B822-F1AE-BF8B-1CC1AC3451C0}"/>
              </a:ext>
            </a:extLst>
          </p:cNvPr>
          <p:cNvPicPr>
            <a:picLocks noRot="1" noChangeAspect="1"/>
          </p:cNvPicPr>
          <p:nvPr>
            <a:videoFile r:link="rId1"/>
          </p:nvPr>
        </p:nvPicPr>
        <p:blipFill>
          <a:blip r:embed="rId4"/>
          <a:stretch>
            <a:fillRect/>
          </a:stretch>
        </p:blipFill>
        <p:spPr>
          <a:xfrm>
            <a:off x="205402" y="1369495"/>
            <a:ext cx="4341648" cy="2453031"/>
          </a:xfrm>
          <a:prstGeom prst="rect">
            <a:avLst/>
          </a:prstGeom>
        </p:spPr>
      </p:pic>
      <p:pic>
        <p:nvPicPr>
          <p:cNvPr id="3" name="Picture 2" descr="Blue text on a black background&#10;&#10;AI-generated content may be incorrect.">
            <a:extLst>
              <a:ext uri="{FF2B5EF4-FFF2-40B4-BE49-F238E27FC236}">
                <a16:creationId xmlns:a16="http://schemas.microsoft.com/office/drawing/2014/main" id="{3B49F383-D9CF-9F54-5EC4-561CEFCE3B1F}"/>
              </a:ext>
            </a:extLst>
          </p:cNvPr>
          <p:cNvPicPr>
            <a:picLocks noChangeAspect="1"/>
          </p:cNvPicPr>
          <p:nvPr/>
        </p:nvPicPr>
        <p:blipFill>
          <a:blip r:embed="rId5"/>
          <a:stretch>
            <a:fillRect/>
          </a:stretch>
        </p:blipFill>
        <p:spPr>
          <a:xfrm>
            <a:off x="5981750" y="3399"/>
            <a:ext cx="2589891" cy="487763"/>
          </a:xfrm>
          <a:prstGeom prst="rect">
            <a:avLst/>
          </a:prstGeom>
        </p:spPr>
      </p:pic>
      <p:pic>
        <p:nvPicPr>
          <p:cNvPr id="4" name="Picture 2" descr="IEEE Region 10 Conference 2025 (TENCON 2025)">
            <a:extLst>
              <a:ext uri="{FF2B5EF4-FFF2-40B4-BE49-F238E27FC236}">
                <a16:creationId xmlns:a16="http://schemas.microsoft.com/office/drawing/2014/main" id="{BD5F1EB7-107E-F14A-66E3-AA75DF4131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3551" y="269305"/>
            <a:ext cx="1660211" cy="9513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8006FE4-3011-44DC-AFDE-270BCFEF65C4}"/>
              </a:ext>
            </a:extLst>
          </p:cNvPr>
          <p:cNvSpPr txBox="1"/>
          <p:nvPr/>
        </p:nvSpPr>
        <p:spPr>
          <a:xfrm>
            <a:off x="1971898" y="199944"/>
            <a:ext cx="1660212" cy="1169551"/>
          </a:xfrm>
          <a:prstGeom prst="rect">
            <a:avLst/>
          </a:prstGeom>
          <a:noFill/>
        </p:spPr>
        <p:txBody>
          <a:bodyPr wrap="square">
            <a:spAutoFit/>
          </a:bodyPr>
          <a:lstStyle/>
          <a:p>
            <a:r>
              <a:rPr lang="en-US" dirty="0">
                <a:latin typeface="Skranji" panose="020B0604020202020204" charset="0"/>
              </a:rPr>
              <a:t>Track A1F2 CSR 1:</a:t>
            </a:r>
          </a:p>
          <a:p>
            <a:r>
              <a:rPr lang="en-US" dirty="0">
                <a:latin typeface="Skranji" panose="020B0604020202020204" charset="0"/>
              </a:rPr>
              <a:t>Control Systems &amp; Robotics (CSR) 1</a:t>
            </a:r>
          </a:p>
          <a:p>
            <a:endParaRPr lang="en-US" dirty="0">
              <a:latin typeface="Skranji" panose="020B0604020202020204" charset="0"/>
            </a:endParaRPr>
          </a:p>
          <a:p>
            <a:r>
              <a:rPr lang="en-US" dirty="0">
                <a:latin typeface="Skranji" panose="020B0604020202020204" charset="0"/>
              </a:rPr>
              <a:t>28 Oct 2025</a:t>
            </a:r>
          </a:p>
        </p:txBody>
      </p:sp>
    </p:spTree>
    <p:extLst>
      <p:ext uri="{BB962C8B-B14F-4D97-AF65-F5344CB8AC3E}">
        <p14:creationId xmlns:p14="http://schemas.microsoft.com/office/powerpoint/2010/main" val="370647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8">
          <a:extLst>
            <a:ext uri="{FF2B5EF4-FFF2-40B4-BE49-F238E27FC236}">
              <a16:creationId xmlns:a16="http://schemas.microsoft.com/office/drawing/2014/main" id="{D343E21B-C359-B18B-0592-744E335554EC}"/>
            </a:ext>
          </a:extLst>
        </p:cNvPr>
        <p:cNvGrpSpPr/>
        <p:nvPr/>
      </p:nvGrpSpPr>
      <p:grpSpPr>
        <a:xfrm>
          <a:off x="0" y="0"/>
          <a:ext cx="0" cy="0"/>
          <a:chOff x="0" y="0"/>
          <a:chExt cx="0" cy="0"/>
        </a:xfrm>
      </p:grpSpPr>
      <p:sp>
        <p:nvSpPr>
          <p:cNvPr id="679" name="Google Shape;679;p49">
            <a:extLst>
              <a:ext uri="{FF2B5EF4-FFF2-40B4-BE49-F238E27FC236}">
                <a16:creationId xmlns:a16="http://schemas.microsoft.com/office/drawing/2014/main" id="{48D974E6-894E-AE23-8D33-0B757F6ED7D3}"/>
              </a:ext>
            </a:extLst>
          </p:cNvPr>
          <p:cNvSpPr txBox="1">
            <a:spLocks noGrp="1"/>
          </p:cNvSpPr>
          <p:nvPr>
            <p:ph type="title"/>
          </p:nvPr>
        </p:nvSpPr>
        <p:spPr>
          <a:xfrm>
            <a:off x="2642550" y="1515300"/>
            <a:ext cx="3858900" cy="211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Questions </a:t>
            </a:r>
            <a:r>
              <a:rPr lang="en" dirty="0">
                <a:solidFill>
                  <a:schemeClr val="dk1"/>
                </a:solidFill>
              </a:rPr>
              <a:t>&amp; Answers</a:t>
            </a:r>
            <a:endParaRPr sz="600" dirty="0">
              <a:solidFill>
                <a:schemeClr val="dk1"/>
              </a:solidFill>
            </a:endParaRPr>
          </a:p>
        </p:txBody>
      </p:sp>
      <p:sp>
        <p:nvSpPr>
          <p:cNvPr id="680" name="Google Shape;680;p49">
            <a:extLst>
              <a:ext uri="{FF2B5EF4-FFF2-40B4-BE49-F238E27FC236}">
                <a16:creationId xmlns:a16="http://schemas.microsoft.com/office/drawing/2014/main" id="{CEFC1507-9327-A1C1-8CD2-DEB53EA7C4AC}"/>
              </a:ext>
            </a:extLst>
          </p:cNvPr>
          <p:cNvSpPr/>
          <p:nvPr/>
        </p:nvSpPr>
        <p:spPr>
          <a:xfrm rot="10800000">
            <a:off x="7291775" y="368300"/>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a:extLst>
              <a:ext uri="{FF2B5EF4-FFF2-40B4-BE49-F238E27FC236}">
                <a16:creationId xmlns:a16="http://schemas.microsoft.com/office/drawing/2014/main" id="{F6032473-7543-52E4-E04B-B942E3FE2035}"/>
              </a:ext>
            </a:extLst>
          </p:cNvPr>
          <p:cNvSpPr/>
          <p:nvPr/>
        </p:nvSpPr>
        <p:spPr>
          <a:xfrm rot="10800000">
            <a:off x="750925" y="3933975"/>
            <a:ext cx="751200" cy="7530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7121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9">
          <a:extLst>
            <a:ext uri="{FF2B5EF4-FFF2-40B4-BE49-F238E27FC236}">
              <a16:creationId xmlns:a16="http://schemas.microsoft.com/office/drawing/2014/main" id="{16BDF51F-0345-607F-775C-F3691892D58C}"/>
            </a:ext>
          </a:extLst>
        </p:cNvPr>
        <p:cNvGrpSpPr/>
        <p:nvPr/>
      </p:nvGrpSpPr>
      <p:grpSpPr>
        <a:xfrm>
          <a:off x="0" y="0"/>
          <a:ext cx="0" cy="0"/>
          <a:chOff x="0" y="0"/>
          <a:chExt cx="0" cy="0"/>
        </a:xfrm>
      </p:grpSpPr>
      <p:sp>
        <p:nvSpPr>
          <p:cNvPr id="800" name="Google Shape;800;p57">
            <a:extLst>
              <a:ext uri="{FF2B5EF4-FFF2-40B4-BE49-F238E27FC236}">
                <a16:creationId xmlns:a16="http://schemas.microsoft.com/office/drawing/2014/main" id="{9C27367C-4EF5-4634-CFBC-234991E8F7C9}"/>
              </a:ext>
            </a:extLst>
          </p:cNvPr>
          <p:cNvSpPr txBox="1">
            <a:spLocks noGrp="1"/>
          </p:cNvSpPr>
          <p:nvPr>
            <p:ph type="title"/>
          </p:nvPr>
        </p:nvSpPr>
        <p:spPr>
          <a:xfrm>
            <a:off x="712961" y="71420"/>
            <a:ext cx="7717500" cy="564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Introduction</a:t>
            </a:r>
            <a:endParaRPr lang="zh-TW" altLang="en-US"/>
          </a:p>
        </p:txBody>
      </p:sp>
      <p:sp>
        <p:nvSpPr>
          <p:cNvPr id="12" name="Google Shape;800;p57">
            <a:extLst>
              <a:ext uri="{FF2B5EF4-FFF2-40B4-BE49-F238E27FC236}">
                <a16:creationId xmlns:a16="http://schemas.microsoft.com/office/drawing/2014/main" id="{41073D21-508B-81E5-3264-7DE7AB7013F6}"/>
              </a:ext>
            </a:extLst>
          </p:cNvPr>
          <p:cNvSpPr txBox="1">
            <a:spLocks/>
          </p:cNvSpPr>
          <p:nvPr/>
        </p:nvSpPr>
        <p:spPr>
          <a:xfrm>
            <a:off x="712961" y="826722"/>
            <a:ext cx="7717500" cy="56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kranji"/>
              <a:buNone/>
              <a:defRPr sz="3500" b="0" i="0" u="none" strike="noStrike" cap="none">
                <a:solidFill>
                  <a:schemeClr val="dk2"/>
                </a:solidFill>
                <a:latin typeface="Skranji"/>
                <a:ea typeface="Skranji"/>
                <a:cs typeface="Skranji"/>
                <a:sym typeface="Skranji"/>
              </a:defRPr>
            </a:lvl1pPr>
            <a:lvl2pPr marR="0" lvl="1"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2pPr>
            <a:lvl3pPr marR="0" lvl="2"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3pPr>
            <a:lvl4pPr marR="0" lvl="3"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4pPr>
            <a:lvl5pPr marR="0" lvl="4"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5pPr>
            <a:lvl6pPr marR="0" lvl="5"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6pPr>
            <a:lvl7pPr marR="0" lvl="6"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7pPr>
            <a:lvl8pPr marR="0" lvl="7"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8pPr>
            <a:lvl9pPr marR="0" lvl="8"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9pPr>
          </a:lstStyle>
          <a:p>
            <a:r>
              <a:rPr lang="en-US" altLang="zh-TW" sz="2000">
                <a:solidFill>
                  <a:schemeClr val="tx1"/>
                </a:solidFill>
              </a:rPr>
              <a:t>Artistic Robot Drawing and Writing</a:t>
            </a:r>
            <a:endParaRPr lang="zh-TW" sz="2000">
              <a:solidFill>
                <a:schemeClr val="tx1"/>
              </a:solidFill>
            </a:endParaRPr>
          </a:p>
        </p:txBody>
      </p:sp>
      <p:pic>
        <p:nvPicPr>
          <p:cNvPr id="2" name="Picture 1">
            <a:extLst>
              <a:ext uri="{FF2B5EF4-FFF2-40B4-BE49-F238E27FC236}">
                <a16:creationId xmlns:a16="http://schemas.microsoft.com/office/drawing/2014/main" id="{F11D160C-1DD0-8E40-D982-9C5F7E6622D5}"/>
              </a:ext>
            </a:extLst>
          </p:cNvPr>
          <p:cNvPicPr>
            <a:picLocks noChangeAspect="1"/>
          </p:cNvPicPr>
          <p:nvPr/>
        </p:nvPicPr>
        <p:blipFill>
          <a:blip r:embed="rId3"/>
          <a:stretch>
            <a:fillRect/>
          </a:stretch>
        </p:blipFill>
        <p:spPr>
          <a:xfrm>
            <a:off x="764900" y="1364813"/>
            <a:ext cx="3806811" cy="1516776"/>
          </a:xfrm>
          <a:prstGeom prst="rect">
            <a:avLst/>
          </a:prstGeom>
        </p:spPr>
      </p:pic>
      <p:pic>
        <p:nvPicPr>
          <p:cNvPr id="3" name="Picture 2">
            <a:extLst>
              <a:ext uri="{FF2B5EF4-FFF2-40B4-BE49-F238E27FC236}">
                <a16:creationId xmlns:a16="http://schemas.microsoft.com/office/drawing/2014/main" id="{95963056-5562-4FFD-7B02-AD42BFEEBF3C}"/>
              </a:ext>
            </a:extLst>
          </p:cNvPr>
          <p:cNvPicPr>
            <a:picLocks noChangeAspect="1"/>
          </p:cNvPicPr>
          <p:nvPr/>
        </p:nvPicPr>
        <p:blipFill>
          <a:blip r:embed="rId4"/>
          <a:stretch>
            <a:fillRect/>
          </a:stretch>
        </p:blipFill>
        <p:spPr>
          <a:xfrm>
            <a:off x="5128539" y="4083484"/>
            <a:ext cx="3102429" cy="749876"/>
          </a:xfrm>
          <a:prstGeom prst="rect">
            <a:avLst/>
          </a:prstGeom>
        </p:spPr>
      </p:pic>
      <p:pic>
        <p:nvPicPr>
          <p:cNvPr id="1026" name="Picture 2" descr="Fast robotic pencil drawing based on image evolution by means of genetic  algorithm - ScienceDirect">
            <a:extLst>
              <a:ext uri="{FF2B5EF4-FFF2-40B4-BE49-F238E27FC236}">
                <a16:creationId xmlns:a16="http://schemas.microsoft.com/office/drawing/2014/main" id="{ED908154-B9A7-11A8-5B73-F2EE3E259E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0779" y="1391622"/>
            <a:ext cx="1738975" cy="25019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C25935C-FEB4-B8B0-D011-0D5BDE177E2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0000"/>
          <a:stretch/>
        </p:blipFill>
        <p:spPr bwMode="auto">
          <a:xfrm>
            <a:off x="6679754" y="2285060"/>
            <a:ext cx="1750707" cy="160846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ntelligent Chinese calligraphy beautification from handwritten characters  for robotic writing | The Visual Computer">
            <a:extLst>
              <a:ext uri="{FF2B5EF4-FFF2-40B4-BE49-F238E27FC236}">
                <a16:creationId xmlns:a16="http://schemas.microsoft.com/office/drawing/2014/main" id="{CB6BD9CF-3D04-4D7C-D1E8-FB0CC38EBEC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5415" y="3042488"/>
            <a:ext cx="3125780" cy="1702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237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9">
          <a:extLst>
            <a:ext uri="{FF2B5EF4-FFF2-40B4-BE49-F238E27FC236}">
              <a16:creationId xmlns:a16="http://schemas.microsoft.com/office/drawing/2014/main" id="{F6591FCD-9504-4B14-DE76-18630CBABBEA}"/>
            </a:ext>
          </a:extLst>
        </p:cNvPr>
        <p:cNvGrpSpPr/>
        <p:nvPr/>
      </p:nvGrpSpPr>
      <p:grpSpPr>
        <a:xfrm>
          <a:off x="0" y="0"/>
          <a:ext cx="0" cy="0"/>
          <a:chOff x="0" y="0"/>
          <a:chExt cx="0" cy="0"/>
        </a:xfrm>
      </p:grpSpPr>
      <p:sp>
        <p:nvSpPr>
          <p:cNvPr id="800" name="Google Shape;800;p57">
            <a:extLst>
              <a:ext uri="{FF2B5EF4-FFF2-40B4-BE49-F238E27FC236}">
                <a16:creationId xmlns:a16="http://schemas.microsoft.com/office/drawing/2014/main" id="{9FDBF7A3-D85C-C840-B732-D547F6BAEB71}"/>
              </a:ext>
            </a:extLst>
          </p:cNvPr>
          <p:cNvSpPr txBox="1">
            <a:spLocks noGrp="1"/>
          </p:cNvSpPr>
          <p:nvPr>
            <p:ph type="title"/>
          </p:nvPr>
        </p:nvSpPr>
        <p:spPr>
          <a:xfrm>
            <a:off x="712961" y="121662"/>
            <a:ext cx="7717500" cy="564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Review</a:t>
            </a:r>
            <a:endParaRPr lang="zh-TW" altLang="en-US"/>
          </a:p>
        </p:txBody>
      </p:sp>
      <p:sp>
        <p:nvSpPr>
          <p:cNvPr id="12" name="Google Shape;800;p57">
            <a:extLst>
              <a:ext uri="{FF2B5EF4-FFF2-40B4-BE49-F238E27FC236}">
                <a16:creationId xmlns:a16="http://schemas.microsoft.com/office/drawing/2014/main" id="{60B63C93-3169-D7EB-D9C7-35F3D9296FC1}"/>
              </a:ext>
            </a:extLst>
          </p:cNvPr>
          <p:cNvSpPr txBox="1">
            <a:spLocks/>
          </p:cNvSpPr>
          <p:nvPr/>
        </p:nvSpPr>
        <p:spPr>
          <a:xfrm>
            <a:off x="727413" y="686562"/>
            <a:ext cx="7717500" cy="1062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kranji"/>
              <a:buNone/>
              <a:defRPr sz="3500" b="0" i="0" u="none" strike="noStrike" cap="none">
                <a:solidFill>
                  <a:schemeClr val="dk2"/>
                </a:solidFill>
                <a:latin typeface="Skranji"/>
                <a:ea typeface="Skranji"/>
                <a:cs typeface="Skranji"/>
                <a:sym typeface="Skranji"/>
              </a:defRPr>
            </a:lvl1pPr>
            <a:lvl2pPr marR="0" lvl="1"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2pPr>
            <a:lvl3pPr marR="0" lvl="2"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3pPr>
            <a:lvl4pPr marR="0" lvl="3"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4pPr>
            <a:lvl5pPr marR="0" lvl="4"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5pPr>
            <a:lvl6pPr marR="0" lvl="5"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6pPr>
            <a:lvl7pPr marR="0" lvl="6"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7pPr>
            <a:lvl8pPr marR="0" lvl="7"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8pPr>
            <a:lvl9pPr marR="0" lvl="8"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9pPr>
          </a:lstStyle>
          <a:p>
            <a:r>
              <a:rPr lang="en-HK" sz="2000">
                <a:solidFill>
                  <a:schemeClr val="tx1"/>
                </a:solidFill>
              </a:rPr>
              <a:t>Improving 3D Trajectories for Robotic Calligraphy</a:t>
            </a:r>
          </a:p>
        </p:txBody>
      </p:sp>
      <p:pic>
        <p:nvPicPr>
          <p:cNvPr id="2" name="Picture 1">
            <a:extLst>
              <a:ext uri="{FF2B5EF4-FFF2-40B4-BE49-F238E27FC236}">
                <a16:creationId xmlns:a16="http://schemas.microsoft.com/office/drawing/2014/main" id="{06C26439-BE46-1FCB-1E02-48EBF6CE8C33}"/>
              </a:ext>
            </a:extLst>
          </p:cNvPr>
          <p:cNvPicPr>
            <a:picLocks noChangeAspect="1"/>
          </p:cNvPicPr>
          <p:nvPr/>
        </p:nvPicPr>
        <p:blipFill>
          <a:blip r:embed="rId3"/>
          <a:stretch>
            <a:fillRect/>
          </a:stretch>
        </p:blipFill>
        <p:spPr>
          <a:xfrm>
            <a:off x="2028838" y="1251462"/>
            <a:ext cx="1054379" cy="1467385"/>
          </a:xfrm>
          <a:prstGeom prst="rect">
            <a:avLst/>
          </a:prstGeom>
        </p:spPr>
      </p:pic>
      <p:pic>
        <p:nvPicPr>
          <p:cNvPr id="3" name="Picture 2">
            <a:extLst>
              <a:ext uri="{FF2B5EF4-FFF2-40B4-BE49-F238E27FC236}">
                <a16:creationId xmlns:a16="http://schemas.microsoft.com/office/drawing/2014/main" id="{D12C48A9-AD3B-B14C-7621-4B6184BB6190}"/>
              </a:ext>
            </a:extLst>
          </p:cNvPr>
          <p:cNvPicPr>
            <a:picLocks noChangeAspect="1"/>
          </p:cNvPicPr>
          <p:nvPr/>
        </p:nvPicPr>
        <p:blipFill>
          <a:blip r:embed="rId4"/>
          <a:stretch>
            <a:fillRect/>
          </a:stretch>
        </p:blipFill>
        <p:spPr>
          <a:xfrm>
            <a:off x="727413" y="2876550"/>
            <a:ext cx="3874547" cy="1514033"/>
          </a:xfrm>
          <a:prstGeom prst="rect">
            <a:avLst/>
          </a:prstGeom>
        </p:spPr>
      </p:pic>
      <p:pic>
        <p:nvPicPr>
          <p:cNvPr id="4" name="Picture 3">
            <a:extLst>
              <a:ext uri="{FF2B5EF4-FFF2-40B4-BE49-F238E27FC236}">
                <a16:creationId xmlns:a16="http://schemas.microsoft.com/office/drawing/2014/main" id="{81D81F5E-FCDF-547E-30E7-C3E78A34931A}"/>
              </a:ext>
            </a:extLst>
          </p:cNvPr>
          <p:cNvPicPr>
            <a:picLocks noChangeAspect="1"/>
          </p:cNvPicPr>
          <p:nvPr/>
        </p:nvPicPr>
        <p:blipFill>
          <a:blip r:embed="rId5"/>
          <a:stretch>
            <a:fillRect/>
          </a:stretch>
        </p:blipFill>
        <p:spPr>
          <a:xfrm>
            <a:off x="4906352" y="1193563"/>
            <a:ext cx="3407916" cy="3365973"/>
          </a:xfrm>
          <a:prstGeom prst="rect">
            <a:avLst/>
          </a:prstGeom>
        </p:spPr>
      </p:pic>
    </p:spTree>
    <p:extLst>
      <p:ext uri="{BB962C8B-B14F-4D97-AF65-F5344CB8AC3E}">
        <p14:creationId xmlns:p14="http://schemas.microsoft.com/office/powerpoint/2010/main" val="1548418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9">
          <a:extLst>
            <a:ext uri="{FF2B5EF4-FFF2-40B4-BE49-F238E27FC236}">
              <a16:creationId xmlns:a16="http://schemas.microsoft.com/office/drawing/2014/main" id="{7F99E673-C95B-93AF-3BEF-1D68D80167F7}"/>
            </a:ext>
          </a:extLst>
        </p:cNvPr>
        <p:cNvGrpSpPr/>
        <p:nvPr/>
      </p:nvGrpSpPr>
      <p:grpSpPr>
        <a:xfrm>
          <a:off x="0" y="0"/>
          <a:ext cx="0" cy="0"/>
          <a:chOff x="0" y="0"/>
          <a:chExt cx="0" cy="0"/>
        </a:xfrm>
      </p:grpSpPr>
      <p:sp>
        <p:nvSpPr>
          <p:cNvPr id="800" name="Google Shape;800;p57">
            <a:extLst>
              <a:ext uri="{FF2B5EF4-FFF2-40B4-BE49-F238E27FC236}">
                <a16:creationId xmlns:a16="http://schemas.microsoft.com/office/drawing/2014/main" id="{F664F0A8-0759-0B35-A551-AF669FE150F0}"/>
              </a:ext>
            </a:extLst>
          </p:cNvPr>
          <p:cNvSpPr txBox="1">
            <a:spLocks noGrp="1"/>
          </p:cNvSpPr>
          <p:nvPr>
            <p:ph type="title"/>
          </p:nvPr>
        </p:nvSpPr>
        <p:spPr>
          <a:xfrm>
            <a:off x="712961" y="121662"/>
            <a:ext cx="7717500" cy="564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Review</a:t>
            </a:r>
            <a:endParaRPr lang="zh-TW" altLang="en-US"/>
          </a:p>
        </p:txBody>
      </p:sp>
      <p:sp>
        <p:nvSpPr>
          <p:cNvPr id="12" name="Google Shape;800;p57">
            <a:extLst>
              <a:ext uri="{FF2B5EF4-FFF2-40B4-BE49-F238E27FC236}">
                <a16:creationId xmlns:a16="http://schemas.microsoft.com/office/drawing/2014/main" id="{493F2D71-97D9-531E-54D0-584F094A7C17}"/>
              </a:ext>
            </a:extLst>
          </p:cNvPr>
          <p:cNvSpPr txBox="1">
            <a:spLocks/>
          </p:cNvSpPr>
          <p:nvPr/>
        </p:nvSpPr>
        <p:spPr>
          <a:xfrm>
            <a:off x="712961" y="686050"/>
            <a:ext cx="7717500" cy="5649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kranji"/>
              <a:buNone/>
              <a:defRPr sz="3500" b="0" i="0" u="none" strike="noStrike" cap="none">
                <a:solidFill>
                  <a:schemeClr val="dk2"/>
                </a:solidFill>
                <a:latin typeface="Skranji"/>
                <a:ea typeface="Skranji"/>
                <a:cs typeface="Skranji"/>
                <a:sym typeface="Skranji"/>
              </a:defRPr>
            </a:lvl1pPr>
            <a:lvl2pPr marR="0" lvl="1"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2pPr>
            <a:lvl3pPr marR="0" lvl="2"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3pPr>
            <a:lvl4pPr marR="0" lvl="3"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4pPr>
            <a:lvl5pPr marR="0" lvl="4"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5pPr>
            <a:lvl6pPr marR="0" lvl="5"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6pPr>
            <a:lvl7pPr marR="0" lvl="6"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7pPr>
            <a:lvl8pPr marR="0" lvl="7"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8pPr>
            <a:lvl9pPr marR="0" lvl="8"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9pPr>
          </a:lstStyle>
          <a:p>
            <a:r>
              <a:rPr lang="en-HK" sz="1600" dirty="0">
                <a:solidFill>
                  <a:schemeClr val="tx1"/>
                </a:solidFill>
              </a:rPr>
              <a:t>We need to Enable Dynamic 3D Brush Trajectories for Any Text Prompt</a:t>
            </a:r>
            <a:endParaRPr lang="zh-TW" sz="1600" dirty="0">
              <a:solidFill>
                <a:schemeClr val="tx1"/>
              </a:solidFill>
            </a:endParaRPr>
          </a:p>
        </p:txBody>
      </p:sp>
      <p:pic>
        <p:nvPicPr>
          <p:cNvPr id="2" name="Picture 1">
            <a:extLst>
              <a:ext uri="{FF2B5EF4-FFF2-40B4-BE49-F238E27FC236}">
                <a16:creationId xmlns:a16="http://schemas.microsoft.com/office/drawing/2014/main" id="{AF5DE297-CD4F-872F-43DD-2308FDE774CA}"/>
              </a:ext>
            </a:extLst>
          </p:cNvPr>
          <p:cNvPicPr>
            <a:picLocks noChangeAspect="1"/>
          </p:cNvPicPr>
          <p:nvPr/>
        </p:nvPicPr>
        <p:blipFill>
          <a:blip r:embed="rId3"/>
          <a:stretch>
            <a:fillRect/>
          </a:stretch>
        </p:blipFill>
        <p:spPr>
          <a:xfrm>
            <a:off x="1261386" y="1120580"/>
            <a:ext cx="3133431" cy="1752345"/>
          </a:xfrm>
          <a:prstGeom prst="rect">
            <a:avLst/>
          </a:prstGeom>
        </p:spPr>
      </p:pic>
      <p:pic>
        <p:nvPicPr>
          <p:cNvPr id="3" name="Picture 2">
            <a:extLst>
              <a:ext uri="{FF2B5EF4-FFF2-40B4-BE49-F238E27FC236}">
                <a16:creationId xmlns:a16="http://schemas.microsoft.com/office/drawing/2014/main" id="{B38A2DB5-3437-EC2D-94E3-3144F2E5B70F}"/>
              </a:ext>
            </a:extLst>
          </p:cNvPr>
          <p:cNvPicPr>
            <a:picLocks noChangeAspect="1"/>
          </p:cNvPicPr>
          <p:nvPr/>
        </p:nvPicPr>
        <p:blipFill>
          <a:blip r:embed="rId4"/>
          <a:stretch>
            <a:fillRect/>
          </a:stretch>
        </p:blipFill>
        <p:spPr>
          <a:xfrm>
            <a:off x="4920390" y="1120580"/>
            <a:ext cx="3179661" cy="3673056"/>
          </a:xfrm>
          <a:prstGeom prst="rect">
            <a:avLst/>
          </a:prstGeom>
        </p:spPr>
      </p:pic>
      <p:pic>
        <p:nvPicPr>
          <p:cNvPr id="2050" name="Picture 2" descr="Robot writes beautiful calligraphy[1]- Chinadaily.com.cn">
            <a:extLst>
              <a:ext uri="{FF2B5EF4-FFF2-40B4-BE49-F238E27FC236}">
                <a16:creationId xmlns:a16="http://schemas.microsoft.com/office/drawing/2014/main" id="{E3D7D2C7-22F9-647E-3EEE-D922E7762C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38278" y="2943909"/>
            <a:ext cx="2779645" cy="1849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1567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9">
          <a:extLst>
            <a:ext uri="{FF2B5EF4-FFF2-40B4-BE49-F238E27FC236}">
              <a16:creationId xmlns:a16="http://schemas.microsoft.com/office/drawing/2014/main" id="{553D7D9F-B093-05CB-BBEF-EC4DE7D6FB7F}"/>
            </a:ext>
          </a:extLst>
        </p:cNvPr>
        <p:cNvGrpSpPr/>
        <p:nvPr/>
      </p:nvGrpSpPr>
      <p:grpSpPr>
        <a:xfrm>
          <a:off x="0" y="0"/>
          <a:ext cx="0" cy="0"/>
          <a:chOff x="0" y="0"/>
          <a:chExt cx="0" cy="0"/>
        </a:xfrm>
      </p:grpSpPr>
      <p:grpSp>
        <p:nvGrpSpPr>
          <p:cNvPr id="2" name="Google Shape;4914;p76">
            <a:extLst>
              <a:ext uri="{FF2B5EF4-FFF2-40B4-BE49-F238E27FC236}">
                <a16:creationId xmlns:a16="http://schemas.microsoft.com/office/drawing/2014/main" id="{0EDDBD09-F51D-5153-4D0F-10FA7E4B1910}"/>
              </a:ext>
            </a:extLst>
          </p:cNvPr>
          <p:cNvGrpSpPr/>
          <p:nvPr/>
        </p:nvGrpSpPr>
        <p:grpSpPr>
          <a:xfrm>
            <a:off x="1016055" y="945996"/>
            <a:ext cx="7268136" cy="3729018"/>
            <a:chOff x="238125" y="1335475"/>
            <a:chExt cx="5418735" cy="3034175"/>
          </a:xfrm>
        </p:grpSpPr>
        <p:sp>
          <p:nvSpPr>
            <p:cNvPr id="6" name="Google Shape;4915;p76">
              <a:extLst>
                <a:ext uri="{FF2B5EF4-FFF2-40B4-BE49-F238E27FC236}">
                  <a16:creationId xmlns:a16="http://schemas.microsoft.com/office/drawing/2014/main" id="{1CE00831-3644-14C9-F6F5-7FEC58E2F5D4}"/>
                </a:ext>
              </a:extLst>
            </p:cNvPr>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FFDCD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latin typeface="+mj-lt"/>
              </a:endParaRPr>
            </a:p>
          </p:txBody>
        </p:sp>
        <p:sp>
          <p:nvSpPr>
            <p:cNvPr id="7" name="Google Shape;4916;p76">
              <a:extLst>
                <a:ext uri="{FF2B5EF4-FFF2-40B4-BE49-F238E27FC236}">
                  <a16:creationId xmlns:a16="http://schemas.microsoft.com/office/drawing/2014/main" id="{7F3A4A87-BEE4-B776-AD65-3AD6D3B9CDCA}"/>
                </a:ext>
              </a:extLst>
            </p:cNvPr>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FFF0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latin typeface="+mj-lt"/>
              </a:endParaRPr>
            </a:p>
          </p:txBody>
        </p:sp>
        <p:sp>
          <p:nvSpPr>
            <p:cNvPr id="8" name="Google Shape;4917;p76">
              <a:extLst>
                <a:ext uri="{FF2B5EF4-FFF2-40B4-BE49-F238E27FC236}">
                  <a16:creationId xmlns:a16="http://schemas.microsoft.com/office/drawing/2014/main" id="{BC555F84-57C2-88F9-1B2D-DE13863B0EA2}"/>
                </a:ext>
              </a:extLst>
            </p:cNvPr>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C9F2D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latin typeface="+mj-lt"/>
              </a:endParaRPr>
            </a:p>
          </p:txBody>
        </p:sp>
      </p:grpSp>
      <p:sp>
        <p:nvSpPr>
          <p:cNvPr id="800" name="Google Shape;800;p57">
            <a:extLst>
              <a:ext uri="{FF2B5EF4-FFF2-40B4-BE49-F238E27FC236}">
                <a16:creationId xmlns:a16="http://schemas.microsoft.com/office/drawing/2014/main" id="{2030310B-5708-3802-2F2B-446133DA5D32}"/>
              </a:ext>
            </a:extLst>
          </p:cNvPr>
          <p:cNvSpPr txBox="1">
            <a:spLocks noGrp="1"/>
          </p:cNvSpPr>
          <p:nvPr>
            <p:ph type="title"/>
          </p:nvPr>
        </p:nvSpPr>
        <p:spPr>
          <a:xfrm>
            <a:off x="712961" y="121662"/>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a:t>
            </a:r>
            <a:endParaRPr dirty="0"/>
          </a:p>
        </p:txBody>
      </p:sp>
      <p:pic>
        <p:nvPicPr>
          <p:cNvPr id="4" name="Picture 3">
            <a:extLst>
              <a:ext uri="{FF2B5EF4-FFF2-40B4-BE49-F238E27FC236}">
                <a16:creationId xmlns:a16="http://schemas.microsoft.com/office/drawing/2014/main" id="{2B9CC5BA-6245-46B7-DFCC-F4552F5236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74361" y="1584896"/>
            <a:ext cx="1679133" cy="1257671"/>
          </a:xfrm>
          <a:prstGeom prst="rect">
            <a:avLst/>
          </a:prstGeom>
          <a:solidFill>
            <a:schemeClr val="bg1"/>
          </a:solidFill>
        </p:spPr>
      </p:pic>
      <p:pic>
        <p:nvPicPr>
          <p:cNvPr id="5" name="Picture 4">
            <a:extLst>
              <a:ext uri="{FF2B5EF4-FFF2-40B4-BE49-F238E27FC236}">
                <a16:creationId xmlns:a16="http://schemas.microsoft.com/office/drawing/2014/main" id="{A4A7F1C0-6558-1E13-9A63-8095E901371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848" t="5607" r="14203" b="3967"/>
          <a:stretch/>
        </p:blipFill>
        <p:spPr bwMode="auto">
          <a:xfrm>
            <a:off x="6053768" y="1444125"/>
            <a:ext cx="1639094" cy="1644766"/>
          </a:xfrm>
          <a:prstGeom prst="rect">
            <a:avLst/>
          </a:prstGeom>
          <a:ln>
            <a:noFill/>
          </a:ln>
          <a:extLst>
            <a:ext uri="{53640926-AAD7-44D8-BBD7-CCE9431645EC}">
              <a14:shadowObscured xmlns:a14="http://schemas.microsoft.com/office/drawing/2010/main"/>
            </a:ext>
          </a:extLst>
        </p:spPr>
      </p:pic>
      <p:pic>
        <p:nvPicPr>
          <p:cNvPr id="1026" name="Picture 2" descr="ChatGpt Recruiting">
            <a:extLst>
              <a:ext uri="{FF2B5EF4-FFF2-40B4-BE49-F238E27FC236}">
                <a16:creationId xmlns:a16="http://schemas.microsoft.com/office/drawing/2014/main" id="{B1ABE7DF-8289-3043-01CD-133433C3065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092" t="10277" r="19493" b="13871"/>
          <a:stretch>
            <a:fillRect/>
          </a:stretch>
        </p:blipFill>
        <p:spPr bwMode="auto">
          <a:xfrm>
            <a:off x="1481828" y="1660618"/>
            <a:ext cx="1468739" cy="1160177"/>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804;p57">
            <a:extLst>
              <a:ext uri="{FF2B5EF4-FFF2-40B4-BE49-F238E27FC236}">
                <a16:creationId xmlns:a16="http://schemas.microsoft.com/office/drawing/2014/main" id="{A48D52C0-4930-3430-B9D4-EC7C97E20A2F}"/>
              </a:ext>
            </a:extLst>
          </p:cNvPr>
          <p:cNvSpPr txBox="1"/>
          <p:nvPr/>
        </p:nvSpPr>
        <p:spPr>
          <a:xfrm>
            <a:off x="1016055" y="865330"/>
            <a:ext cx="230465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dk1"/>
                </a:solidFill>
                <a:latin typeface="+mj-lt"/>
                <a:ea typeface="Skranji"/>
                <a:cs typeface="Skranji"/>
                <a:sym typeface="Skranji"/>
              </a:rPr>
              <a:t>LLM-Driven </a:t>
            </a:r>
          </a:p>
          <a:p>
            <a:pPr marL="0" lvl="0" indent="0" algn="ctr" rtl="0">
              <a:spcBef>
                <a:spcPts val="0"/>
              </a:spcBef>
              <a:spcAft>
                <a:spcPts val="0"/>
              </a:spcAft>
              <a:buNone/>
            </a:pPr>
            <a:r>
              <a:rPr lang="en-US" sz="2000" b="1" dirty="0">
                <a:solidFill>
                  <a:schemeClr val="dk1"/>
                </a:solidFill>
                <a:latin typeface="+mj-lt"/>
                <a:ea typeface="Skranji"/>
                <a:cs typeface="Skranji"/>
                <a:sym typeface="Skranji"/>
              </a:rPr>
              <a:t>Text Prompt</a:t>
            </a:r>
          </a:p>
        </p:txBody>
      </p:sp>
      <p:sp>
        <p:nvSpPr>
          <p:cNvPr id="10" name="Google Shape;804;p57">
            <a:extLst>
              <a:ext uri="{FF2B5EF4-FFF2-40B4-BE49-F238E27FC236}">
                <a16:creationId xmlns:a16="http://schemas.microsoft.com/office/drawing/2014/main" id="{C740E292-311D-5635-5A79-B7F37AFD2740}"/>
              </a:ext>
            </a:extLst>
          </p:cNvPr>
          <p:cNvSpPr txBox="1"/>
          <p:nvPr/>
        </p:nvSpPr>
        <p:spPr>
          <a:xfrm>
            <a:off x="3320706" y="1016630"/>
            <a:ext cx="230465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dk1"/>
                </a:solidFill>
                <a:latin typeface="+mj-lt"/>
                <a:ea typeface="Skranji"/>
                <a:cs typeface="Skranji"/>
                <a:sym typeface="Skranji"/>
              </a:rPr>
              <a:t>3D Path Planning</a:t>
            </a:r>
          </a:p>
        </p:txBody>
      </p:sp>
      <p:sp>
        <p:nvSpPr>
          <p:cNvPr id="13" name="Google Shape;804;p57">
            <a:extLst>
              <a:ext uri="{FF2B5EF4-FFF2-40B4-BE49-F238E27FC236}">
                <a16:creationId xmlns:a16="http://schemas.microsoft.com/office/drawing/2014/main" id="{52078AD4-96A7-CF56-349C-62B414214D88}"/>
              </a:ext>
            </a:extLst>
          </p:cNvPr>
          <p:cNvSpPr txBox="1"/>
          <p:nvPr/>
        </p:nvSpPr>
        <p:spPr>
          <a:xfrm>
            <a:off x="5554206" y="1011187"/>
            <a:ext cx="246599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dk1"/>
                </a:solidFill>
                <a:latin typeface="+mj-lt"/>
                <a:ea typeface="Skranji"/>
                <a:cs typeface="Skranji"/>
                <a:sym typeface="Skranji"/>
              </a:rPr>
              <a:t>Robot Calligraphy</a:t>
            </a:r>
          </a:p>
        </p:txBody>
      </p:sp>
      <p:sp>
        <p:nvSpPr>
          <p:cNvPr id="14" name="Google Shape;804;p57">
            <a:extLst>
              <a:ext uri="{FF2B5EF4-FFF2-40B4-BE49-F238E27FC236}">
                <a16:creationId xmlns:a16="http://schemas.microsoft.com/office/drawing/2014/main" id="{EA281685-549C-4A99-E84D-8E7A1EBA9D3E}"/>
              </a:ext>
            </a:extLst>
          </p:cNvPr>
          <p:cNvSpPr txBox="1"/>
          <p:nvPr/>
        </p:nvSpPr>
        <p:spPr>
          <a:xfrm>
            <a:off x="1008271" y="3258788"/>
            <a:ext cx="2304651" cy="98534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mj-lt"/>
                <a:ea typeface="Skranji"/>
                <a:cs typeface="Skranji"/>
                <a:sym typeface="Skranji"/>
              </a:rPr>
              <a:t>LLM Generate </a:t>
            </a:r>
          </a:p>
          <a:p>
            <a:pPr marL="0" lvl="0" indent="0" algn="ctr" rtl="0">
              <a:spcBef>
                <a:spcPts val="0"/>
              </a:spcBef>
              <a:spcAft>
                <a:spcPts val="0"/>
              </a:spcAft>
              <a:buNone/>
            </a:pPr>
            <a:r>
              <a:rPr lang="en-US" sz="2000" dirty="0">
                <a:solidFill>
                  <a:schemeClr val="dk1"/>
                </a:solidFill>
                <a:latin typeface="+mj-lt"/>
                <a:ea typeface="Skranji"/>
                <a:cs typeface="Skranji"/>
                <a:sym typeface="Skranji"/>
              </a:rPr>
              <a:t>4 Chinese Characters Idioms</a:t>
            </a:r>
          </a:p>
          <a:p>
            <a:pPr lvl="0" algn="ctr"/>
            <a:r>
              <a:rPr lang="en-US" altLang="zh-CN" sz="2000" dirty="0">
                <a:sym typeface="Skranji"/>
              </a:rPr>
              <a:t>(</a:t>
            </a:r>
            <a:r>
              <a:rPr lang="zh-CN" altLang="en-US" sz="2000" dirty="0">
                <a:sym typeface="Skranji"/>
              </a:rPr>
              <a:t>四字揮春</a:t>
            </a:r>
            <a:r>
              <a:rPr lang="en-US" altLang="zh-CN" sz="2000" dirty="0">
                <a:sym typeface="Skranji"/>
              </a:rPr>
              <a:t>)</a:t>
            </a:r>
            <a:endParaRPr lang="en-US" sz="1050" dirty="0">
              <a:sym typeface="Skranji"/>
            </a:endParaRPr>
          </a:p>
        </p:txBody>
      </p:sp>
      <p:sp>
        <p:nvSpPr>
          <p:cNvPr id="16" name="Google Shape;804;p57">
            <a:extLst>
              <a:ext uri="{FF2B5EF4-FFF2-40B4-BE49-F238E27FC236}">
                <a16:creationId xmlns:a16="http://schemas.microsoft.com/office/drawing/2014/main" id="{67673210-2617-1E72-EDA2-A29E039368F6}"/>
              </a:ext>
            </a:extLst>
          </p:cNvPr>
          <p:cNvSpPr txBox="1"/>
          <p:nvPr/>
        </p:nvSpPr>
        <p:spPr>
          <a:xfrm>
            <a:off x="3320707" y="3257684"/>
            <a:ext cx="2304650" cy="11334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mj-lt"/>
                <a:ea typeface="Skranji"/>
                <a:cs typeface="Skranji"/>
                <a:sym typeface="Skranji"/>
              </a:rPr>
              <a:t>Smooth 3D Hermite Spline Trajectory</a:t>
            </a:r>
          </a:p>
        </p:txBody>
      </p:sp>
      <p:sp>
        <p:nvSpPr>
          <p:cNvPr id="17" name="Google Shape;804;p57">
            <a:extLst>
              <a:ext uri="{FF2B5EF4-FFF2-40B4-BE49-F238E27FC236}">
                <a16:creationId xmlns:a16="http://schemas.microsoft.com/office/drawing/2014/main" id="{59EB8130-8B49-0489-D13A-0A4707DC25A4}"/>
              </a:ext>
            </a:extLst>
          </p:cNvPr>
          <p:cNvSpPr txBox="1"/>
          <p:nvPr/>
        </p:nvSpPr>
        <p:spPr>
          <a:xfrm>
            <a:off x="5720990" y="3252364"/>
            <a:ext cx="2304650" cy="11334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mj-lt"/>
                <a:ea typeface="Skranji"/>
                <a:cs typeface="Skranji"/>
                <a:sym typeface="Skranji"/>
              </a:rPr>
              <a:t>Write Chinese Calligraphy with Robotic Arm </a:t>
            </a:r>
          </a:p>
        </p:txBody>
      </p:sp>
      <p:sp>
        <p:nvSpPr>
          <p:cNvPr id="11" name="文本框 33">
            <a:extLst>
              <a:ext uri="{FF2B5EF4-FFF2-40B4-BE49-F238E27FC236}">
                <a16:creationId xmlns:a16="http://schemas.microsoft.com/office/drawing/2014/main" id="{4B9B622B-FAAB-33A9-FCD3-1CA0A217DD6A}"/>
              </a:ext>
            </a:extLst>
          </p:cNvPr>
          <p:cNvSpPr txBox="1"/>
          <p:nvPr/>
        </p:nvSpPr>
        <p:spPr>
          <a:xfrm>
            <a:off x="1477904" y="2785973"/>
            <a:ext cx="1468739" cy="461665"/>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dirty="0">
                <a:latin typeface="+mj-lt"/>
              </a:rPr>
              <a:t>Q: </a:t>
            </a:r>
            <a:r>
              <a:rPr lang="zh-TW" altLang="en-US" sz="1200" dirty="0">
                <a:latin typeface="+mj-lt"/>
              </a:rPr>
              <a:t>幫我寫</a:t>
            </a:r>
            <a:r>
              <a:rPr lang="en-US" altLang="zh-TW" sz="1200" dirty="0">
                <a:latin typeface="+mj-lt"/>
              </a:rPr>
              <a:t>… </a:t>
            </a:r>
          </a:p>
          <a:p>
            <a:r>
              <a:rPr lang="en-US" altLang="zh-TW" sz="1200" dirty="0">
                <a:latin typeface="+mj-lt"/>
              </a:rPr>
              <a:t>(</a:t>
            </a:r>
            <a:r>
              <a:rPr lang="en-US" altLang="zh-CN" sz="1200" dirty="0">
                <a:latin typeface="+mj-lt"/>
              </a:rPr>
              <a:t>Help me write …)</a:t>
            </a:r>
            <a:endParaRPr lang="zh-CN" altLang="en-US" sz="1200" dirty="0">
              <a:latin typeface="+mj-lt"/>
            </a:endParaRPr>
          </a:p>
        </p:txBody>
      </p:sp>
    </p:spTree>
    <p:extLst>
      <p:ext uri="{BB962C8B-B14F-4D97-AF65-F5344CB8AC3E}">
        <p14:creationId xmlns:p14="http://schemas.microsoft.com/office/powerpoint/2010/main" val="169758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026"/>
                                        </p:tgtEl>
                                      </p:cBhvr>
                                    </p:animEffect>
                                    <p:animScale>
                                      <p:cBhvr>
                                        <p:cTn id="7" dur="250" autoRev="1" fill="hold"/>
                                        <p:tgtEl>
                                          <p:spTgt spid="1026"/>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9"/>
                                        </p:tgtEl>
                                      </p:cBhvr>
                                    </p:animEffect>
                                    <p:animScale>
                                      <p:cBhvr>
                                        <p:cTn id="10" dur="250" autoRev="1" fill="hold"/>
                                        <p:tgtEl>
                                          <p:spTgt spid="9"/>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26" presetClass="emph" presetSubtype="0" fill="hold" nodeType="clickEffect">
                                  <p:stCondLst>
                                    <p:cond delay="0"/>
                                  </p:stCondLst>
                                  <p:childTnLst>
                                    <p:animEffect transition="out" filter="fade">
                                      <p:cBhvr>
                                        <p:cTn id="17" dur="500" tmFilter="0, 0; .2, .5; .8, .5; 1, 0"/>
                                        <p:tgtEl>
                                          <p:spTgt spid="4"/>
                                        </p:tgtEl>
                                      </p:cBhvr>
                                    </p:animEffect>
                                    <p:animScale>
                                      <p:cBhvr>
                                        <p:cTn id="18" dur="250" autoRev="1" fill="hold"/>
                                        <p:tgtEl>
                                          <p:spTgt spid="4"/>
                                        </p:tgtEl>
                                      </p:cBhvr>
                                      <p:by x="105000" y="105000"/>
                                    </p:animScale>
                                  </p:childTnLst>
                                </p:cTn>
                              </p:par>
                              <p:par>
                                <p:cTn id="19" presetID="26" presetClass="emph" presetSubtype="0" fill="hold" grpId="0" nodeType="withEffect">
                                  <p:stCondLst>
                                    <p:cond delay="0"/>
                                  </p:stCondLst>
                                  <p:childTnLst>
                                    <p:animEffect transition="out" filter="fade">
                                      <p:cBhvr>
                                        <p:cTn id="20" dur="500" tmFilter="0, 0; .2, .5; .8, .5; 1, 0"/>
                                        <p:tgtEl>
                                          <p:spTgt spid="10"/>
                                        </p:tgtEl>
                                      </p:cBhvr>
                                    </p:animEffect>
                                    <p:animScale>
                                      <p:cBhvr>
                                        <p:cTn id="21" dur="250" autoRev="1" fill="hold"/>
                                        <p:tgtEl>
                                          <p:spTgt spid="10"/>
                                        </p:tgtEl>
                                      </p:cBhvr>
                                      <p:by x="105000" y="105000"/>
                                    </p:animScale>
                                  </p:childTnLst>
                                </p:cTn>
                              </p:par>
                              <p:par>
                                <p:cTn id="22" presetID="26" presetClass="emph" presetSubtype="0" fill="hold" grpId="0" nodeType="withEffect">
                                  <p:stCondLst>
                                    <p:cond delay="0"/>
                                  </p:stCondLst>
                                  <p:childTnLst>
                                    <p:animEffect transition="out" filter="fade">
                                      <p:cBhvr>
                                        <p:cTn id="23" dur="500" tmFilter="0, 0; .2, .5; .8, .5; 1, 0"/>
                                        <p:tgtEl>
                                          <p:spTgt spid="16"/>
                                        </p:tgtEl>
                                      </p:cBhvr>
                                    </p:animEffect>
                                    <p:animScale>
                                      <p:cBhvr>
                                        <p:cTn id="24" dur="250" autoRev="1" fill="hold"/>
                                        <p:tgtEl>
                                          <p:spTgt spid="16"/>
                                        </p:tgtEl>
                                      </p:cBhvr>
                                      <p:by x="105000" y="105000"/>
                                    </p:animScale>
                                  </p:childTnLst>
                                </p:cTn>
                              </p:par>
                            </p:childTnLst>
                          </p:cTn>
                        </p:par>
                      </p:childTnLst>
                    </p:cTn>
                  </p:par>
                  <p:par>
                    <p:cTn id="25" fill="hold">
                      <p:stCondLst>
                        <p:cond delay="indefinite"/>
                      </p:stCondLst>
                      <p:childTnLst>
                        <p:par>
                          <p:cTn id="26" fill="hold">
                            <p:stCondLst>
                              <p:cond delay="0"/>
                            </p:stCondLst>
                            <p:childTnLst>
                              <p:par>
                                <p:cTn id="27" presetID="26" presetClass="emph" presetSubtype="0" fill="hold" nodeType="clickEffect">
                                  <p:stCondLst>
                                    <p:cond delay="0"/>
                                  </p:stCondLst>
                                  <p:childTnLst>
                                    <p:animEffect transition="out" filter="fade">
                                      <p:cBhvr>
                                        <p:cTn id="28" dur="500" tmFilter="0, 0; .2, .5; .8, .5; 1, 0"/>
                                        <p:tgtEl>
                                          <p:spTgt spid="5"/>
                                        </p:tgtEl>
                                      </p:cBhvr>
                                    </p:animEffect>
                                    <p:animScale>
                                      <p:cBhvr>
                                        <p:cTn id="29" dur="250" autoRev="1" fill="hold"/>
                                        <p:tgtEl>
                                          <p:spTgt spid="5"/>
                                        </p:tgtEl>
                                      </p:cBhvr>
                                      <p:by x="105000" y="105000"/>
                                    </p:animScale>
                                  </p:childTnLst>
                                </p:cTn>
                              </p:par>
                              <p:par>
                                <p:cTn id="30" presetID="26" presetClass="emph" presetSubtype="0" fill="hold" grpId="0" nodeType="withEffect">
                                  <p:stCondLst>
                                    <p:cond delay="0"/>
                                  </p:stCondLst>
                                  <p:childTnLst>
                                    <p:animEffect transition="out" filter="fade">
                                      <p:cBhvr>
                                        <p:cTn id="31" dur="500" tmFilter="0, 0; .2, .5; .8, .5; 1, 0"/>
                                        <p:tgtEl>
                                          <p:spTgt spid="13"/>
                                        </p:tgtEl>
                                      </p:cBhvr>
                                    </p:animEffect>
                                    <p:animScale>
                                      <p:cBhvr>
                                        <p:cTn id="32" dur="250" autoRev="1" fill="hold"/>
                                        <p:tgtEl>
                                          <p:spTgt spid="13"/>
                                        </p:tgtEl>
                                      </p:cBhvr>
                                      <p:by x="105000" y="105000"/>
                                    </p:animScale>
                                  </p:childTnLst>
                                </p:cTn>
                              </p:par>
                              <p:par>
                                <p:cTn id="33" presetID="26" presetClass="emph" presetSubtype="0" fill="hold" grpId="0" nodeType="withEffect">
                                  <p:stCondLst>
                                    <p:cond delay="0"/>
                                  </p:stCondLst>
                                  <p:childTnLst>
                                    <p:animEffect transition="out" filter="fade">
                                      <p:cBhvr>
                                        <p:cTn id="34" dur="500" tmFilter="0, 0; .2, .5; .8, .5; 1, 0"/>
                                        <p:tgtEl>
                                          <p:spTgt spid="17"/>
                                        </p:tgtEl>
                                      </p:cBhvr>
                                    </p:animEffect>
                                    <p:animScale>
                                      <p:cBhvr>
                                        <p:cTn id="35"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4" grpId="0"/>
      <p:bldP spid="16"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FF3C1633-7A8D-7A85-4E33-8D755EC891E5}"/>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79C7A655-1AA8-C9CD-8D1C-583C960BFCE0}"/>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METHODOLOGY</a:t>
            </a:r>
            <a:endParaRPr>
              <a:solidFill>
                <a:schemeClr val="tx1"/>
              </a:solidFill>
            </a:endParaRPr>
          </a:p>
        </p:txBody>
      </p:sp>
      <p:sp>
        <p:nvSpPr>
          <p:cNvPr id="457" name="Google Shape;457;p41">
            <a:extLst>
              <a:ext uri="{FF2B5EF4-FFF2-40B4-BE49-F238E27FC236}">
                <a16:creationId xmlns:a16="http://schemas.microsoft.com/office/drawing/2014/main" id="{471B04C4-679E-D1E9-BAF3-DD24D0CB2E67}"/>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8" name="Google Shape;458;p41">
            <a:extLst>
              <a:ext uri="{FF2B5EF4-FFF2-40B4-BE49-F238E27FC236}">
                <a16:creationId xmlns:a16="http://schemas.microsoft.com/office/drawing/2014/main" id="{F89A5BAA-FB10-5C3B-AA71-81B1F53B87B3}"/>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Key concepts of this project</a:t>
            </a:r>
            <a:endParaRPr dirty="0"/>
          </a:p>
        </p:txBody>
      </p:sp>
      <p:pic>
        <p:nvPicPr>
          <p:cNvPr id="459" name="Google Shape;459;p41">
            <a:extLst>
              <a:ext uri="{FF2B5EF4-FFF2-40B4-BE49-F238E27FC236}">
                <a16:creationId xmlns:a16="http://schemas.microsoft.com/office/drawing/2014/main" id="{8ED651BF-7A3C-4A2E-29A3-D3319471969D}"/>
              </a:ext>
            </a:extLst>
          </p:cNvPr>
          <p:cNvPicPr preferRelativeResize="0">
            <a:picLocks noGrp="1"/>
          </p:cNvPicPr>
          <p:nvPr>
            <p:ph type="pic" idx="3"/>
          </p:nvPr>
        </p:nvPicPr>
        <p:blipFill rotWithShape="1">
          <a:blip r:embed="rId3">
            <a:alphaModFix/>
          </a:blip>
          <a:srcRect l="22590" r="22590"/>
          <a:stretch/>
        </p:blipFill>
        <p:spPr>
          <a:xfrm>
            <a:off x="0" y="523649"/>
            <a:ext cx="3816096" cy="4096201"/>
          </a:xfrm>
          <a:prstGeom prst="rect">
            <a:avLst/>
          </a:prstGeom>
        </p:spPr>
      </p:pic>
      <p:sp>
        <p:nvSpPr>
          <p:cNvPr id="460" name="Google Shape;460;p41">
            <a:extLst>
              <a:ext uri="{FF2B5EF4-FFF2-40B4-BE49-F238E27FC236}">
                <a16:creationId xmlns:a16="http://schemas.microsoft.com/office/drawing/2014/main" id="{809DD2E8-9D81-9FD6-769F-38702FBC1ED5}"/>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5421A275-F8CB-1031-E3E8-9D665C1AEAEC}"/>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1539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5">
          <a:extLst>
            <a:ext uri="{FF2B5EF4-FFF2-40B4-BE49-F238E27FC236}">
              <a16:creationId xmlns:a16="http://schemas.microsoft.com/office/drawing/2014/main" id="{78B4CDF6-2DBF-4221-DE06-5B8B0E2FE73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B9F864F9-0431-4EE1-2039-6F35189B1582}"/>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8018D245-06B6-FCFF-3A29-22AD0458A522}"/>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Workflow</a:t>
            </a:r>
            <a:endParaRPr dirty="0"/>
          </a:p>
        </p:txBody>
      </p:sp>
      <p:sp>
        <p:nvSpPr>
          <p:cNvPr id="870" name="Arrow: Right 6">
            <a:extLst>
              <a:ext uri="{FF2B5EF4-FFF2-40B4-BE49-F238E27FC236}">
                <a16:creationId xmlns:a16="http://schemas.microsoft.com/office/drawing/2014/main" id="{9ECD4094-0580-0FA4-EE92-552262C30DAF}"/>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75DF8BC6-B5E2-A013-F269-712C946D17EE}"/>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BF6167E9-150B-655C-D11F-11F1FA06576E}"/>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008BC2F6-0FA2-04F7-CE39-85A078894393}"/>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4232504E-CA89-78EE-705E-2C3A7A4952A5}"/>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964F9F1E-0A2C-9730-EE05-37E246101E8B}"/>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953E097D-36E6-0DA6-32D1-095C1A591585}"/>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BFE6E085-E13B-4B5A-32F5-914B8187233B}"/>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D6C937E4-C29F-9AEF-8482-1F0A1BC5D8AD}"/>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C0BEF3CA-73CC-8B67-5A40-C86B0496064E}"/>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F8EC02BD-5DE6-3572-880C-66F2FB0FD926}"/>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C1AC3853-8BEA-91F1-475E-E5434B6A194D}"/>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A0648AFE-78C6-FDD1-BFC3-A528D0CF374A}"/>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78568900-9FA8-2C08-9CF0-C12C6B204C58}"/>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79756226-4167-1047-EF94-1DE4D07122AD}"/>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56FA21EA-4936-5FC7-1FA7-90A598CA3402}"/>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AF8223E8-233E-AEFE-68FB-46FDE2655DE4}"/>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50C17AE5-F144-995F-D873-400471E2D286}"/>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6EADEA35-6D63-B129-8C22-DB06A4913E23}"/>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77276A27-53FF-D7DD-7BC6-87165510BE99}"/>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280E1EA-941C-E070-109B-255F085D796D}"/>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B70B7789-C036-DD45-31D1-398F45FF92BA}"/>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0A0AAA8A-5B13-F212-73F3-0CA922C4A739}"/>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9A4D8D81-A87A-375F-17FF-ED465570CDB7}"/>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322FD2A7-B867-D104-1C22-1C324F325219}"/>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FA1F6726-25BC-8E39-CBAC-A1228578430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14C9660A-4809-76AF-1945-C1475C0A4C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9CBA730E-60E2-F57F-FAF4-FD207C1F06A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36C827E6-986E-5EAF-C66B-ECBACFB9D1DC}"/>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春節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Spring Festival</a:t>
            </a:r>
            <a:r>
              <a:rPr lang="en-US" altLang="zh-CN" sz="900" dirty="0"/>
              <a:t>.)</a:t>
            </a:r>
            <a:endParaRPr lang="zh-CN" altLang="en-US" sz="900" dirty="0"/>
          </a:p>
        </p:txBody>
      </p:sp>
      <p:sp>
        <p:nvSpPr>
          <p:cNvPr id="10" name="文本框 34">
            <a:extLst>
              <a:ext uri="{FF2B5EF4-FFF2-40B4-BE49-F238E27FC236}">
                <a16:creationId xmlns:a16="http://schemas.microsoft.com/office/drawing/2014/main" id="{84261C6A-7553-A718-851A-BECF9D83E7A8}"/>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B81A2121-4090-AB99-C3AE-077C44BB6241}"/>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21839B12-BC86-941F-4406-E1662635B5DB}"/>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2CCE61F1-627A-2CA9-7A15-8B4FA032195E}"/>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15" name="Picture 14">
            <a:extLst>
              <a:ext uri="{FF2B5EF4-FFF2-40B4-BE49-F238E27FC236}">
                <a16:creationId xmlns:a16="http://schemas.microsoft.com/office/drawing/2014/main" id="{1F2C7134-8A73-510A-FD43-DFE50D3EF07C}"/>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19" name="Picture 18">
            <a:extLst>
              <a:ext uri="{FF2B5EF4-FFF2-40B4-BE49-F238E27FC236}">
                <a16:creationId xmlns:a16="http://schemas.microsoft.com/office/drawing/2014/main" id="{D9E24D16-9F16-B7C8-8F72-48EB5FC7B8D0}"/>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21" name="Picture 20">
            <a:extLst>
              <a:ext uri="{FF2B5EF4-FFF2-40B4-BE49-F238E27FC236}">
                <a16:creationId xmlns:a16="http://schemas.microsoft.com/office/drawing/2014/main" id="{878AC1DE-0E91-C868-F2C7-5DD0648B46B8}"/>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547175904"/>
      </p:ext>
    </p:extLst>
  </p:cSld>
  <p:clrMapOvr>
    <a:masterClrMapping/>
  </p:clrMapOvr>
</p:sld>
</file>

<file path=ppt/theme/theme1.xml><?xml version="1.0" encoding="utf-8"?>
<a:theme xmlns:a="http://schemas.openxmlformats.org/drawingml/2006/main" name="Write with Chinese Characters Workshop by Slidesgo">
  <a:themeElements>
    <a:clrScheme name="Simple Light">
      <a:dk1>
        <a:srgbClr val="2A2A2A"/>
      </a:dk1>
      <a:lt1>
        <a:srgbClr val="F3F3F3"/>
      </a:lt1>
      <a:dk2>
        <a:srgbClr val="BB1F1F"/>
      </a:dk2>
      <a:lt2>
        <a:srgbClr val="999999"/>
      </a:lt2>
      <a:accent1>
        <a:srgbClr val="D9D9D9"/>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15924</TotalTime>
  <Words>2606</Words>
  <Application>Microsoft Office PowerPoint</Application>
  <PresentationFormat>On-screen Show (16:9)</PresentationFormat>
  <Paragraphs>288</Paragraphs>
  <Slides>37</Slides>
  <Notes>37</Notes>
  <HiddenSlides>7</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Nunito</vt:lpstr>
      <vt:lpstr>Skranji</vt:lpstr>
      <vt:lpstr>Calibri</vt:lpstr>
      <vt:lpstr>Cambria Math</vt:lpstr>
      <vt:lpstr>Write with Chinese Characters Workshop by Slidesgo</vt:lpstr>
      <vt:lpstr> Advanced  3D Path Planning for  Robotic Calligraphy  Based on  LLM-Driven Text Prompts</vt:lpstr>
      <vt:lpstr>TABLE OF CONTENTS</vt:lpstr>
      <vt:lpstr>INTRODUCTION</vt:lpstr>
      <vt:lpstr>Introduction</vt:lpstr>
      <vt:lpstr>Review</vt:lpstr>
      <vt:lpstr>Review</vt:lpstr>
      <vt:lpstr>Overview</vt:lpstr>
      <vt:lpstr>METHODOLOGY</vt:lpstr>
      <vt:lpstr>Workflow</vt:lpstr>
      <vt:lpstr>Generate Text Prompts with LLM </vt:lpstr>
      <vt:lpstr>ChatGPT Suggest Idioms</vt:lpstr>
      <vt:lpstr>Powered by HKUST Azure OpenAI API</vt:lpstr>
      <vt:lpstr>Control Point Generation</vt:lpstr>
      <vt:lpstr>Fetch 2D Control Points</vt:lpstr>
      <vt:lpstr>Fetch 2D Control Points</vt:lpstr>
      <vt:lpstr>Why 3D Path Planning?</vt:lpstr>
      <vt:lpstr>Calculate 3D control points</vt:lpstr>
      <vt:lpstr>Trajectory Generation</vt:lpstr>
      <vt:lpstr>CONCEPTS</vt:lpstr>
      <vt:lpstr>But Catmull-Rom Spline is not good</vt:lpstr>
      <vt:lpstr>Modified Catmull-Rom Spline</vt:lpstr>
      <vt:lpstr>Connecting Hermite Curves</vt:lpstr>
      <vt:lpstr>Connecting Hermite Curves</vt:lpstr>
      <vt:lpstr>Brush Correction Algorithm</vt:lpstr>
      <vt:lpstr>Brush Correction Algorithm</vt:lpstr>
      <vt:lpstr>Robot Manipulation</vt:lpstr>
      <vt:lpstr>User Interface</vt:lpstr>
      <vt:lpstr>FINAL RESULTS</vt:lpstr>
      <vt:lpstr>Experiment Setup</vt:lpstr>
      <vt:lpstr>Some Test Results</vt:lpstr>
      <vt:lpstr>LLM Test Results</vt:lpstr>
      <vt:lpstr>3D Path Planning Test Results</vt:lpstr>
      <vt:lpstr>Robot Calligraphy  Test Results</vt:lpstr>
      <vt:lpstr>VIDEO DEMO</vt:lpstr>
      <vt:lpstr>Demo in HKUST</vt:lpstr>
      <vt:lpstr>THANKS</vt:lpstr>
      <vt:lpstr>Questions &amp; Answers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Dicaprio</dc:creator>
  <cp:lastModifiedBy>CHEUNG Dick Ho</cp:lastModifiedBy>
  <cp:revision>67</cp:revision>
  <dcterms:modified xsi:type="dcterms:W3CDTF">2025-10-28T01:04:42Z</dcterms:modified>
</cp:coreProperties>
</file>